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4"/>
  </p:notesMasterIdLst>
  <p:sldIdLst>
    <p:sldId id="293" r:id="rId2"/>
    <p:sldId id="284" r:id="rId3"/>
    <p:sldId id="298" r:id="rId4"/>
    <p:sldId id="310" r:id="rId5"/>
    <p:sldId id="285" r:id="rId6"/>
    <p:sldId id="323" r:id="rId7"/>
    <p:sldId id="334" r:id="rId8"/>
    <p:sldId id="324" r:id="rId9"/>
    <p:sldId id="325" r:id="rId10"/>
    <p:sldId id="326" r:id="rId11"/>
    <p:sldId id="308" r:id="rId12"/>
    <p:sldId id="327" r:id="rId13"/>
    <p:sldId id="261" r:id="rId14"/>
    <p:sldId id="315" r:id="rId15"/>
    <p:sldId id="328" r:id="rId16"/>
    <p:sldId id="286" r:id="rId17"/>
    <p:sldId id="318" r:id="rId18"/>
    <p:sldId id="312" r:id="rId19"/>
    <p:sldId id="276" r:id="rId20"/>
    <p:sldId id="313" r:id="rId21"/>
    <p:sldId id="314" r:id="rId22"/>
    <p:sldId id="287" r:id="rId23"/>
    <p:sldId id="329" r:id="rId24"/>
    <p:sldId id="330" r:id="rId25"/>
    <p:sldId id="331" r:id="rId26"/>
    <p:sldId id="269" r:id="rId27"/>
    <p:sldId id="332" r:id="rId28"/>
    <p:sldId id="335" r:id="rId29"/>
    <p:sldId id="333" r:id="rId30"/>
    <p:sldId id="270" r:id="rId31"/>
    <p:sldId id="279" r:id="rId32"/>
    <p:sldId id="294" r:id="rId33"/>
  </p:sldIdLst>
  <p:sldSz cx="9144000" cy="6858000" type="screen4x3"/>
  <p:notesSz cx="6648450" cy="97742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4377B7"/>
    <a:srgbClr val="99CCFF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 snapToGrid="0" snapToObjects="1" showGuides="1">
      <p:cViewPr>
        <p:scale>
          <a:sx n="90" d="100"/>
          <a:sy n="90" d="100"/>
        </p:scale>
        <p:origin x="-52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9" d="100"/>
          <a:sy n="89" d="100"/>
        </p:scale>
        <p:origin x="-3114" y="-102"/>
      </p:cViewPr>
      <p:guideLst>
        <p:guide orient="horz" pos="3081"/>
        <p:guide pos="209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i%20Christoforou\AppData\Local\Microsoft\Windows\Temporary%20Internet%20Files\Content.Outlook\SSTAX4F2\pie%20chart%20fin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4"/>
  <c:chart>
    <c:autoTitleDeleted val="1"/>
    <c:view3D>
      <c:rotX val="30"/>
      <c:perspective val="0"/>
    </c:view3D>
    <c:plotArea>
      <c:layout>
        <c:manualLayout>
          <c:layoutTarget val="inner"/>
          <c:xMode val="edge"/>
          <c:yMode val="edge"/>
          <c:x val="0.16222205356860583"/>
          <c:y val="0.22056248376318488"/>
          <c:w val="0.8373450045316928"/>
          <c:h val="0.74138619987919996"/>
        </c:manualLayout>
      </c:layout>
      <c:pie3DChart>
        <c:varyColors val="1"/>
        <c:ser>
          <c:idx val="0"/>
          <c:order val="0"/>
          <c:explosion val="16"/>
          <c:dPt>
            <c:idx val="0"/>
            <c:explosion val="6"/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l-GR" sz="1200" dirty="0"/>
                      <a:t>7ο Πρόγραμμα Πλαίσιο για Έρευνα και Τεχνολογική Ανάπτυξη</a:t>
                    </a:r>
                  </a:p>
                  <a:p>
                    <a:r>
                      <a:rPr lang="el-GR" sz="1200" dirty="0"/>
                      <a:t>73,94 €</a:t>
                    </a:r>
                  </a:p>
                </c:rich>
              </c:tx>
              <c:dLblPos val="bestFit"/>
              <c:showVal val="1"/>
              <c:showCatName val="1"/>
            </c:dLbl>
            <c:dLbl>
              <c:idx val="1"/>
              <c:layout>
                <c:manualLayout>
                  <c:x val="2.4968092843816205E-2"/>
                  <c:y val="-2.1124715827626078E-2"/>
                </c:manualLayout>
              </c:layout>
              <c:tx>
                <c:rich>
                  <a:bodyPr/>
                  <a:lstStyle/>
                  <a:p>
                    <a:r>
                      <a:rPr lang="el-GR" sz="1200" dirty="0" smtClean="0"/>
                      <a:t>Διευρωπαϊκά </a:t>
                    </a:r>
                    <a:r>
                      <a:rPr lang="el-GR" sz="1200" dirty="0"/>
                      <a:t>Δίκτυα (</a:t>
                    </a:r>
                    <a:r>
                      <a:rPr lang="en-US" sz="1200" dirty="0"/>
                      <a:t>Tens)</a:t>
                    </a:r>
                    <a:endParaRPr lang="el-GR" sz="1200" dirty="0"/>
                  </a:p>
                  <a:p>
                    <a:r>
                      <a:rPr lang="en-US" sz="1200" dirty="0"/>
                      <a:t>4,60 €</a:t>
                    </a:r>
                  </a:p>
                </c:rich>
              </c:tx>
              <c:dLblPos val="bestFit"/>
              <c:showVal val="1"/>
              <c:showCatName val="1"/>
            </c:dLbl>
            <c:dLbl>
              <c:idx val="2"/>
              <c:tx>
                <c:rich>
                  <a:bodyPr/>
                  <a:lstStyle/>
                  <a:p>
                    <a:r>
                      <a:rPr lang="el-GR" sz="1200" dirty="0"/>
                      <a:t>Δια Βίου </a:t>
                    </a:r>
                    <a:r>
                      <a:rPr lang="el-GR" sz="1200" dirty="0" smtClean="0"/>
                      <a:t>Μάθηση</a:t>
                    </a:r>
                  </a:p>
                  <a:p>
                    <a:r>
                      <a:rPr lang="el-GR" sz="1200" dirty="0" smtClean="0"/>
                      <a:t> </a:t>
                    </a:r>
                    <a:r>
                      <a:rPr lang="el-GR" sz="1200" dirty="0"/>
                      <a:t>31,43 €</a:t>
                    </a:r>
                  </a:p>
                </c:rich>
              </c:tx>
              <c:dLblPos val="bestFit"/>
              <c:showVal val="1"/>
              <c:showCatName val="1"/>
            </c:dLbl>
            <c:dLbl>
              <c:idx val="3"/>
              <c:layout>
                <c:manualLayout>
                  <c:x val="0.14507236074657334"/>
                  <c:y val="3.679852805887765E-2"/>
                </c:manualLayout>
              </c:layout>
              <c:tx>
                <c:rich>
                  <a:bodyPr/>
                  <a:lstStyle/>
                  <a:p>
                    <a:r>
                      <a:rPr lang="el-GR" sz="1200" dirty="0"/>
                      <a:t>Πρόγραμμα Πλαίσιο για την ανταγωνιστικότητα και την καινοτομία (</a:t>
                    </a:r>
                    <a:r>
                      <a:rPr lang="en-US" sz="1200" dirty="0"/>
                      <a:t>CIP) 5,08 €</a:t>
                    </a:r>
                  </a:p>
                </c:rich>
              </c:tx>
              <c:dLblPos val="bestFit"/>
              <c:showVal val="1"/>
              <c:showCatName val="1"/>
            </c:dLbl>
            <c:dLbl>
              <c:idx val="4"/>
              <c:layout>
                <c:manualLayout>
                  <c:x val="8.8181685622630741E-4"/>
                  <c:y val="0.14174677107403894"/>
                </c:manualLayout>
              </c:layout>
              <c:tx>
                <c:rich>
                  <a:bodyPr/>
                  <a:lstStyle/>
                  <a:p>
                    <a:r>
                      <a:rPr lang="el-GR" sz="1200" dirty="0"/>
                      <a:t>Υγεία Ζώων και </a:t>
                    </a:r>
                  </a:p>
                  <a:p>
                    <a:r>
                      <a:rPr lang="el-GR" sz="1200" dirty="0" err="1"/>
                      <a:t>Φυτοΰγεία</a:t>
                    </a:r>
                    <a:r>
                      <a:rPr lang="el-GR" sz="1200" dirty="0"/>
                      <a:t> 14,44 €</a:t>
                    </a:r>
                  </a:p>
                </c:rich>
              </c:tx>
              <c:dLblPos val="bestFit"/>
              <c:showVal val="1"/>
              <c:showCatName val="1"/>
            </c:dLbl>
            <c:dLbl>
              <c:idx val="5"/>
              <c:tx>
                <c:rich>
                  <a:bodyPr/>
                  <a:lstStyle/>
                  <a:p>
                    <a:r>
                      <a:rPr lang="el-GR" sz="1200" dirty="0"/>
                      <a:t>Περιβάλλον και Κλιματική Αλλαγή (</a:t>
                    </a:r>
                    <a:r>
                      <a:rPr lang="en-US" sz="1200" dirty="0"/>
                      <a:t>Life+)</a:t>
                    </a:r>
                    <a:r>
                      <a:rPr lang="el-GR" sz="1200" baseline="0" dirty="0"/>
                      <a:t> </a:t>
                    </a:r>
                    <a:r>
                      <a:rPr lang="en-US" sz="1200" dirty="0"/>
                      <a:t>7,08 €</a:t>
                    </a:r>
                  </a:p>
                </c:rich>
              </c:tx>
              <c:dLblPos val="bestFit"/>
              <c:showVal val="1"/>
              <c:showCatName val="1"/>
            </c:dLbl>
            <c:dLbl>
              <c:idx val="6"/>
              <c:layout>
                <c:manualLayout>
                  <c:x val="-3.8562881447048031E-2"/>
                  <c:y val="2.635016149171061E-2"/>
                </c:manualLayout>
              </c:layout>
              <c:tx>
                <c:rich>
                  <a:bodyPr/>
                  <a:lstStyle/>
                  <a:p>
                    <a:r>
                      <a:rPr lang="el-GR" sz="1200" dirty="0"/>
                      <a:t>Δημόσια Υγεία και Προστασία</a:t>
                    </a:r>
                    <a:r>
                      <a:rPr lang="el-GR" sz="1200" baseline="0" dirty="0"/>
                      <a:t> </a:t>
                    </a:r>
                    <a:r>
                      <a:rPr lang="el-GR" sz="1200" dirty="0"/>
                      <a:t>των</a:t>
                    </a:r>
                  </a:p>
                  <a:p>
                    <a:r>
                      <a:rPr lang="el-GR" sz="1200" dirty="0"/>
                      <a:t>Καταναλωτών</a:t>
                    </a:r>
                  </a:p>
                  <a:p>
                    <a:r>
                      <a:rPr lang="el-GR" sz="1200" baseline="0" dirty="0"/>
                      <a:t> </a:t>
                    </a:r>
                    <a:r>
                      <a:rPr lang="el-GR" sz="1200" dirty="0"/>
                      <a:t>2,64 €</a:t>
                    </a:r>
                  </a:p>
                </c:rich>
              </c:tx>
              <c:dLblPos val="bestFit"/>
              <c:showVal val="1"/>
              <c:showCatName val="1"/>
            </c:dLbl>
            <c:dLbl>
              <c:idx val="7"/>
              <c:tx>
                <c:rich>
                  <a:bodyPr/>
                  <a:lstStyle/>
                  <a:p>
                    <a:r>
                      <a:rPr lang="el-GR" sz="1200" dirty="0"/>
                      <a:t>Νεολαία σε Δράση</a:t>
                    </a:r>
                    <a:r>
                      <a:rPr lang="el-GR" sz="1200" baseline="0" dirty="0"/>
                      <a:t> </a:t>
                    </a:r>
                    <a:r>
                      <a:rPr lang="el-GR" sz="1200" dirty="0"/>
                      <a:t>5,34 €</a:t>
                    </a:r>
                  </a:p>
                </c:rich>
              </c:tx>
              <c:dLblPos val="bestFit"/>
              <c:showVal val="1"/>
              <c:showCatName val="1"/>
            </c:dLbl>
            <c:dLbl>
              <c:idx val="8"/>
              <c:layout>
                <c:manualLayout>
                  <c:x val="8.1794983960338727E-3"/>
                  <c:y val="-2.7673652109034157E-2"/>
                </c:manualLayout>
              </c:layout>
              <c:tx>
                <c:rich>
                  <a:bodyPr/>
                  <a:lstStyle/>
                  <a:p>
                    <a:r>
                      <a:rPr lang="el-GR" sz="1200" dirty="0"/>
                      <a:t>Πρόγραμμα </a:t>
                    </a:r>
                    <a:r>
                      <a:rPr lang="el-GR" sz="1200" dirty="0" err="1"/>
                      <a:t>Αλληλεγύης</a:t>
                    </a:r>
                    <a:r>
                      <a:rPr lang="el-GR" sz="1200" dirty="0"/>
                      <a:t> και Διαχείρισης των Μεταναστευτικών ροών 28,78 €</a:t>
                    </a:r>
                  </a:p>
                </c:rich>
              </c:tx>
              <c:dLblPos val="bestFit"/>
              <c:showVal val="1"/>
              <c:showCatName val="1"/>
            </c:dLbl>
            <c:dLbl>
              <c:idx val="9"/>
              <c:tx>
                <c:rich>
                  <a:bodyPr/>
                  <a:lstStyle/>
                  <a:p>
                    <a:r>
                      <a:rPr lang="el-GR" sz="1200" dirty="0"/>
                      <a:t>Απασχόληση και Κοινωνική </a:t>
                    </a:r>
                    <a:r>
                      <a:rPr lang="el-GR" sz="1200" dirty="0" err="1"/>
                      <a:t>Αλληλεγύη</a:t>
                    </a:r>
                    <a:r>
                      <a:rPr lang="el-GR" sz="1200" dirty="0"/>
                      <a:t> (</a:t>
                    </a:r>
                    <a:r>
                      <a:rPr lang="en-US" sz="1200" dirty="0"/>
                      <a:t>Progress) 3,84 €</a:t>
                    </a:r>
                  </a:p>
                </c:rich>
              </c:tx>
              <c:dLblPos val="bestFit"/>
              <c:showVal val="1"/>
              <c:showCatName val="1"/>
            </c:dLbl>
            <c:spPr>
              <a:ln>
                <a:miter lim="800000"/>
              </a:ln>
            </c:spPr>
            <c:txPr>
              <a:bodyPr rot="0" anchor="b" anchorCtr="0"/>
              <a:lstStyle/>
              <a:p>
                <a:pPr>
                  <a:defRPr sz="800"/>
                </a:pPr>
                <a:endParaRPr lang="en-US"/>
              </a:p>
            </c:txPr>
            <c:dLblPos val="bestFit"/>
            <c:showVal val="1"/>
            <c:showCatName val="1"/>
            <c:showLeaderLines val="1"/>
          </c:dLbls>
          <c:cat>
            <c:strRef>
              <c:f>'pie chart 1'!$A$2:$A$11</c:f>
              <c:strCache>
                <c:ptCount val="10"/>
                <c:pt idx="0">
                  <c:v>7ο Πρόγραμμα Πλαίσιο για Έρευνα και Τεχνολογική Ανάπτυξη</c:v>
                </c:pt>
                <c:pt idx="1">
                  <c:v>Διευρωπαΐκά Δίκτυα (Tens)</c:v>
                </c:pt>
                <c:pt idx="2">
                  <c:v>Δια Βίου Μάθηση</c:v>
                </c:pt>
                <c:pt idx="3">
                  <c:v>Πρόγραμμα Πλαίσιο για την ανταγωνιστικότητα και την καινοτομία (CIP)</c:v>
                </c:pt>
                <c:pt idx="4">
                  <c:v>Υγεία Ζώων και Φυτοΰγεία</c:v>
                </c:pt>
                <c:pt idx="5">
                  <c:v>Περιβάλλον και Κλιματική Αλλαγή (Life+)</c:v>
                </c:pt>
                <c:pt idx="6">
                  <c:v>Δημόσια Υγεία και Προστασία των Καταναλωτών</c:v>
                </c:pt>
                <c:pt idx="7">
                  <c:v>Νεολαία σε Δράση</c:v>
                </c:pt>
                <c:pt idx="8">
                  <c:v>Πρόγραμμα Αλληλεγύης και Διαχείρισης των Μεταναστευτικών ροών</c:v>
                </c:pt>
                <c:pt idx="9">
                  <c:v>Απασχόληση και Κοινωνική Αλληλεγύη (Progress)</c:v>
                </c:pt>
              </c:strCache>
            </c:strRef>
          </c:cat>
          <c:val>
            <c:numRef>
              <c:f>'pie chart 1'!$B$2:$B$11</c:f>
              <c:numCache>
                <c:formatCode>#,##0.00\ "€"</c:formatCode>
                <c:ptCount val="10"/>
                <c:pt idx="0">
                  <c:v>73.940000000000026</c:v>
                </c:pt>
                <c:pt idx="1">
                  <c:v>4.5999999999999996</c:v>
                </c:pt>
                <c:pt idx="2">
                  <c:v>31.43</c:v>
                </c:pt>
                <c:pt idx="3">
                  <c:v>5.08</c:v>
                </c:pt>
                <c:pt idx="4">
                  <c:v>14.44</c:v>
                </c:pt>
                <c:pt idx="5">
                  <c:v>7.08</c:v>
                </c:pt>
                <c:pt idx="6">
                  <c:v>2.64</c:v>
                </c:pt>
                <c:pt idx="7">
                  <c:v>5.34</c:v>
                </c:pt>
                <c:pt idx="8">
                  <c:v>28.779999999999987</c:v>
                </c:pt>
                <c:pt idx="9">
                  <c:v>3.84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6222CC-006C-4446-8451-EE7C1D9AC997}" type="doc">
      <dgm:prSet loTypeId="urn:microsoft.com/office/officeart/2005/8/layout/list1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8BE8BDA-77B3-46B4-8FDF-0329F8725FAA}">
      <dgm:prSet phldrT="[Text]" custT="1"/>
      <dgm:spPr/>
      <dgm:t>
        <a:bodyPr/>
        <a:lstStyle/>
        <a:p>
          <a:r>
            <a:rPr lang="el-GR" sz="2800" b="1" dirty="0" smtClean="0"/>
            <a:t>Ανταγωνιστικά Προγράμματα ΕΕ</a:t>
          </a:r>
          <a:endParaRPr lang="en-US" sz="2800" dirty="0"/>
        </a:p>
      </dgm:t>
    </dgm:pt>
    <dgm:pt modelId="{3966915E-B82B-4293-A278-42264A8E44EE}" type="parTrans" cxnId="{8BDBD1CB-0FE5-4E67-9B58-1986A5EFAD9E}">
      <dgm:prSet/>
      <dgm:spPr/>
      <dgm:t>
        <a:bodyPr/>
        <a:lstStyle/>
        <a:p>
          <a:endParaRPr lang="en-US"/>
        </a:p>
      </dgm:t>
    </dgm:pt>
    <dgm:pt modelId="{FEA6A995-BE4C-4131-84AE-99103F33EAC9}" type="sibTrans" cxnId="{8BDBD1CB-0FE5-4E67-9B58-1986A5EFAD9E}">
      <dgm:prSet/>
      <dgm:spPr/>
      <dgm:t>
        <a:bodyPr/>
        <a:lstStyle/>
        <a:p>
          <a:endParaRPr lang="en-US"/>
        </a:p>
      </dgm:t>
    </dgm:pt>
    <dgm:pt modelId="{B383853E-25CE-4D39-A68F-A0539DD139AD}">
      <dgm:prSet phldrT="[Text]" custT="1"/>
      <dgm:spPr/>
      <dgm:t>
        <a:bodyPr/>
        <a:lstStyle/>
        <a:p>
          <a:r>
            <a:rPr lang="el-GR" sz="2800" b="1" dirty="0" smtClean="0"/>
            <a:t>Συγχρηματοδοτούμενα Προγράμματα ΕΕ</a:t>
          </a:r>
          <a:endParaRPr lang="en-US" sz="2800" dirty="0"/>
        </a:p>
      </dgm:t>
    </dgm:pt>
    <dgm:pt modelId="{32ABF96B-7D30-4D44-8614-9F3802806560}" type="parTrans" cxnId="{90036CCC-AE28-4C94-9FBE-1DFADC494629}">
      <dgm:prSet/>
      <dgm:spPr/>
      <dgm:t>
        <a:bodyPr/>
        <a:lstStyle/>
        <a:p>
          <a:endParaRPr lang="en-US"/>
        </a:p>
      </dgm:t>
    </dgm:pt>
    <dgm:pt modelId="{9CF79D55-2053-494C-9FC3-8F67A4816862}" type="sibTrans" cxnId="{90036CCC-AE28-4C94-9FBE-1DFADC494629}">
      <dgm:prSet/>
      <dgm:spPr/>
      <dgm:t>
        <a:bodyPr/>
        <a:lstStyle/>
        <a:p>
          <a:endParaRPr lang="en-US"/>
        </a:p>
      </dgm:t>
    </dgm:pt>
    <dgm:pt modelId="{C022BE25-1E53-49F8-AFFB-725BFAE3EE4A}">
      <dgm:prSet phldrT="[Text]" custT="1"/>
      <dgm:spPr/>
      <dgm:t>
        <a:bodyPr/>
        <a:lstStyle/>
        <a:p>
          <a:r>
            <a:rPr lang="el-GR" sz="2800" b="1" dirty="0" smtClean="0"/>
            <a:t>Μηχανισμοί ΕΟΧ/Νορβηγίας </a:t>
          </a:r>
          <a:r>
            <a:rPr lang="el-GR" sz="2800" b="1" smtClean="0"/>
            <a:t>– Ελβετίας</a:t>
          </a:r>
          <a:endParaRPr lang="en-US" sz="2800" dirty="0"/>
        </a:p>
      </dgm:t>
    </dgm:pt>
    <dgm:pt modelId="{A8109C16-7350-4ECA-87F5-87081331014E}" type="parTrans" cxnId="{C05EC5D2-943F-4FF6-AB78-A1913957E4EC}">
      <dgm:prSet/>
      <dgm:spPr/>
      <dgm:t>
        <a:bodyPr/>
        <a:lstStyle/>
        <a:p>
          <a:endParaRPr lang="en-US"/>
        </a:p>
      </dgm:t>
    </dgm:pt>
    <dgm:pt modelId="{EF11F7AC-8AA1-49CD-AC82-CA9E007670C0}" type="sibTrans" cxnId="{C05EC5D2-943F-4FF6-AB78-A1913957E4EC}">
      <dgm:prSet/>
      <dgm:spPr/>
      <dgm:t>
        <a:bodyPr/>
        <a:lstStyle/>
        <a:p>
          <a:endParaRPr lang="en-US"/>
        </a:p>
      </dgm:t>
    </dgm:pt>
    <dgm:pt modelId="{23DDA0C5-5C30-452D-9D5C-07BB43D400FE}">
      <dgm:prSet phldrT="[Text]" custT="1"/>
      <dgm:spPr/>
      <dgm:t>
        <a:bodyPr/>
        <a:lstStyle/>
        <a:p>
          <a:r>
            <a:rPr lang="el-GR" sz="2800" b="1" dirty="0" smtClean="0"/>
            <a:t>Εθνικά Σχέδια Κινήτρων</a:t>
          </a:r>
          <a:endParaRPr lang="en-US" sz="2800" dirty="0"/>
        </a:p>
      </dgm:t>
    </dgm:pt>
    <dgm:pt modelId="{850357D4-915C-4140-92F0-E46705599832}" type="parTrans" cxnId="{C239EBC6-6AD1-47E1-AF9A-821536245208}">
      <dgm:prSet/>
      <dgm:spPr/>
      <dgm:t>
        <a:bodyPr/>
        <a:lstStyle/>
        <a:p>
          <a:endParaRPr lang="en-GB"/>
        </a:p>
      </dgm:t>
    </dgm:pt>
    <dgm:pt modelId="{4B95756F-41D2-4D19-80C3-DC0923BAFD7F}" type="sibTrans" cxnId="{C239EBC6-6AD1-47E1-AF9A-821536245208}">
      <dgm:prSet/>
      <dgm:spPr/>
      <dgm:t>
        <a:bodyPr/>
        <a:lstStyle/>
        <a:p>
          <a:endParaRPr lang="en-GB"/>
        </a:p>
      </dgm:t>
    </dgm:pt>
    <dgm:pt modelId="{DFDA0899-940D-406A-BF77-56671430E4D5}" type="pres">
      <dgm:prSet presAssocID="{276222CC-006C-4446-8451-EE7C1D9AC99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D2021B-C4A5-4E8F-81DC-2D8751FDF892}" type="pres">
      <dgm:prSet presAssocID="{D8BE8BDA-77B3-46B4-8FDF-0329F8725FAA}" presName="parentLin" presStyleCnt="0"/>
      <dgm:spPr/>
      <dgm:t>
        <a:bodyPr/>
        <a:lstStyle/>
        <a:p>
          <a:endParaRPr lang="en-GB"/>
        </a:p>
      </dgm:t>
    </dgm:pt>
    <dgm:pt modelId="{0642966E-D443-4FA3-BA5F-10CDCD23EE06}" type="pres">
      <dgm:prSet presAssocID="{D8BE8BDA-77B3-46B4-8FDF-0329F8725FAA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C335F7C0-6BD8-416D-B966-E4F46B33FC71}" type="pres">
      <dgm:prSet presAssocID="{D8BE8BDA-77B3-46B4-8FDF-0329F8725FAA}" presName="parentText" presStyleLbl="node1" presStyleIdx="0" presStyleCnt="4" custScaleX="115294" custScaleY="90850" custLinFactNeighborX="13889" custLinFactNeighborY="-228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F8A2D6-316E-443D-8410-8C5CB68F8500}" type="pres">
      <dgm:prSet presAssocID="{D8BE8BDA-77B3-46B4-8FDF-0329F8725FAA}" presName="negativeSpace" presStyleCnt="0"/>
      <dgm:spPr/>
      <dgm:t>
        <a:bodyPr/>
        <a:lstStyle/>
        <a:p>
          <a:endParaRPr lang="en-GB"/>
        </a:p>
      </dgm:t>
    </dgm:pt>
    <dgm:pt modelId="{DE9CF46F-1212-40E5-AC1D-9CE76F468A5B}" type="pres">
      <dgm:prSet presAssocID="{D8BE8BDA-77B3-46B4-8FDF-0329F8725FAA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ECC461E-7819-4090-90C6-AB7A1600EF9D}" type="pres">
      <dgm:prSet presAssocID="{FEA6A995-BE4C-4131-84AE-99103F33EAC9}" presName="spaceBetweenRectangles" presStyleCnt="0"/>
      <dgm:spPr/>
      <dgm:t>
        <a:bodyPr/>
        <a:lstStyle/>
        <a:p>
          <a:endParaRPr lang="en-GB"/>
        </a:p>
      </dgm:t>
    </dgm:pt>
    <dgm:pt modelId="{73A8751A-089B-4D66-8305-615777C08C0B}" type="pres">
      <dgm:prSet presAssocID="{B383853E-25CE-4D39-A68F-A0539DD139AD}" presName="parentLin" presStyleCnt="0"/>
      <dgm:spPr/>
      <dgm:t>
        <a:bodyPr/>
        <a:lstStyle/>
        <a:p>
          <a:endParaRPr lang="en-GB"/>
        </a:p>
      </dgm:t>
    </dgm:pt>
    <dgm:pt modelId="{FD682362-A5CE-4276-AE2E-571F0B25FB54}" type="pres">
      <dgm:prSet presAssocID="{B383853E-25CE-4D39-A68F-A0539DD139AD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6B869D1A-32C1-45D8-9CE5-0F0F99D7F6A3}" type="pres">
      <dgm:prSet presAssocID="{B383853E-25CE-4D39-A68F-A0539DD139AD}" presName="parentText" presStyleLbl="node1" presStyleIdx="1" presStyleCnt="4" custScaleX="116270" custScaleY="10343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3C5245-A02D-4332-9B58-63D1F0F3DA9B}" type="pres">
      <dgm:prSet presAssocID="{B383853E-25CE-4D39-A68F-A0539DD139AD}" presName="negativeSpace" presStyleCnt="0"/>
      <dgm:spPr/>
      <dgm:t>
        <a:bodyPr/>
        <a:lstStyle/>
        <a:p>
          <a:endParaRPr lang="en-GB"/>
        </a:p>
      </dgm:t>
    </dgm:pt>
    <dgm:pt modelId="{6A4E2627-9268-4F0E-8937-54B98CF47470}" type="pres">
      <dgm:prSet presAssocID="{B383853E-25CE-4D39-A68F-A0539DD139AD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A916E28-DBE8-4570-BB67-6594BC8CD38E}" type="pres">
      <dgm:prSet presAssocID="{9CF79D55-2053-494C-9FC3-8F67A4816862}" presName="spaceBetweenRectangles" presStyleCnt="0"/>
      <dgm:spPr/>
      <dgm:t>
        <a:bodyPr/>
        <a:lstStyle/>
        <a:p>
          <a:endParaRPr lang="en-GB"/>
        </a:p>
      </dgm:t>
    </dgm:pt>
    <dgm:pt modelId="{0EA2029F-7F5B-4D42-B40C-6DDC3586E586}" type="pres">
      <dgm:prSet presAssocID="{C022BE25-1E53-49F8-AFFB-725BFAE3EE4A}" presName="parentLin" presStyleCnt="0"/>
      <dgm:spPr/>
      <dgm:t>
        <a:bodyPr/>
        <a:lstStyle/>
        <a:p>
          <a:endParaRPr lang="en-GB"/>
        </a:p>
      </dgm:t>
    </dgm:pt>
    <dgm:pt modelId="{5A86F6CD-7A9D-4483-8596-739A42FE9969}" type="pres">
      <dgm:prSet presAssocID="{C022BE25-1E53-49F8-AFFB-725BFAE3EE4A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6FC86B97-A2CC-4722-9915-10BC09510E40}" type="pres">
      <dgm:prSet presAssocID="{C022BE25-1E53-49F8-AFFB-725BFAE3EE4A}" presName="parentText" presStyleLbl="node1" presStyleIdx="2" presStyleCnt="4" custScaleX="11666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A199CF-732F-45A7-B9CE-1A39A92AACF4}" type="pres">
      <dgm:prSet presAssocID="{C022BE25-1E53-49F8-AFFB-725BFAE3EE4A}" presName="negativeSpace" presStyleCnt="0"/>
      <dgm:spPr/>
      <dgm:t>
        <a:bodyPr/>
        <a:lstStyle/>
        <a:p>
          <a:endParaRPr lang="en-GB"/>
        </a:p>
      </dgm:t>
    </dgm:pt>
    <dgm:pt modelId="{E41346A9-27B2-455B-9247-DD0D3DD82B15}" type="pres">
      <dgm:prSet presAssocID="{C022BE25-1E53-49F8-AFFB-725BFAE3EE4A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06CC9AD-21FB-4D2D-8310-C6741FE57ED9}" type="pres">
      <dgm:prSet presAssocID="{EF11F7AC-8AA1-49CD-AC82-CA9E007670C0}" presName="spaceBetweenRectangles" presStyleCnt="0"/>
      <dgm:spPr/>
      <dgm:t>
        <a:bodyPr/>
        <a:lstStyle/>
        <a:p>
          <a:endParaRPr lang="en-GB"/>
        </a:p>
      </dgm:t>
    </dgm:pt>
    <dgm:pt modelId="{6F7A7A7B-556C-4C79-B76A-277EDB7686C9}" type="pres">
      <dgm:prSet presAssocID="{23DDA0C5-5C30-452D-9D5C-07BB43D400FE}" presName="parentLin" presStyleCnt="0"/>
      <dgm:spPr/>
      <dgm:t>
        <a:bodyPr/>
        <a:lstStyle/>
        <a:p>
          <a:endParaRPr lang="en-GB"/>
        </a:p>
      </dgm:t>
    </dgm:pt>
    <dgm:pt modelId="{E61FA8CA-C87E-4168-A705-E411CBE182FE}" type="pres">
      <dgm:prSet presAssocID="{23DDA0C5-5C30-452D-9D5C-07BB43D400FE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9C6C88BD-39E5-44F3-A022-6600B908B5DD}" type="pres">
      <dgm:prSet presAssocID="{23DDA0C5-5C30-452D-9D5C-07BB43D400FE}" presName="parentText" presStyleLbl="node1" presStyleIdx="3" presStyleCnt="4" custScaleX="116484" custScaleY="8950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7BE16B-C046-4106-A5C0-308C1143AB6A}" type="pres">
      <dgm:prSet presAssocID="{23DDA0C5-5C30-452D-9D5C-07BB43D400FE}" presName="negativeSpace" presStyleCnt="0"/>
      <dgm:spPr/>
      <dgm:t>
        <a:bodyPr/>
        <a:lstStyle/>
        <a:p>
          <a:endParaRPr lang="en-GB"/>
        </a:p>
      </dgm:t>
    </dgm:pt>
    <dgm:pt modelId="{2B37AFB8-C1AF-4767-B1B9-E7B2A9F336D3}" type="pres">
      <dgm:prSet presAssocID="{23DDA0C5-5C30-452D-9D5C-07BB43D400FE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0D9D9AA-E7AD-4D47-BC3D-EFC97F8A9353}" type="presOf" srcId="{C022BE25-1E53-49F8-AFFB-725BFAE3EE4A}" destId="{6FC86B97-A2CC-4722-9915-10BC09510E40}" srcOrd="1" destOrd="0" presId="urn:microsoft.com/office/officeart/2005/8/layout/list1"/>
    <dgm:cxn modelId="{F76EEE3D-EA13-496F-BF66-5A779D18340A}" type="presOf" srcId="{D8BE8BDA-77B3-46B4-8FDF-0329F8725FAA}" destId="{C335F7C0-6BD8-416D-B966-E4F46B33FC71}" srcOrd="1" destOrd="0" presId="urn:microsoft.com/office/officeart/2005/8/layout/list1"/>
    <dgm:cxn modelId="{A74488CE-C331-46E2-B1DD-DC29CC25362A}" type="presOf" srcId="{23DDA0C5-5C30-452D-9D5C-07BB43D400FE}" destId="{9C6C88BD-39E5-44F3-A022-6600B908B5DD}" srcOrd="1" destOrd="0" presId="urn:microsoft.com/office/officeart/2005/8/layout/list1"/>
    <dgm:cxn modelId="{8EB9DF87-3B1C-453F-9C84-18929A052061}" type="presOf" srcId="{23DDA0C5-5C30-452D-9D5C-07BB43D400FE}" destId="{E61FA8CA-C87E-4168-A705-E411CBE182FE}" srcOrd="0" destOrd="0" presId="urn:microsoft.com/office/officeart/2005/8/layout/list1"/>
    <dgm:cxn modelId="{8BDBD1CB-0FE5-4E67-9B58-1986A5EFAD9E}" srcId="{276222CC-006C-4446-8451-EE7C1D9AC997}" destId="{D8BE8BDA-77B3-46B4-8FDF-0329F8725FAA}" srcOrd="0" destOrd="0" parTransId="{3966915E-B82B-4293-A278-42264A8E44EE}" sibTransId="{FEA6A995-BE4C-4131-84AE-99103F33EAC9}"/>
    <dgm:cxn modelId="{C05EC5D2-943F-4FF6-AB78-A1913957E4EC}" srcId="{276222CC-006C-4446-8451-EE7C1D9AC997}" destId="{C022BE25-1E53-49F8-AFFB-725BFAE3EE4A}" srcOrd="2" destOrd="0" parTransId="{A8109C16-7350-4ECA-87F5-87081331014E}" sibTransId="{EF11F7AC-8AA1-49CD-AC82-CA9E007670C0}"/>
    <dgm:cxn modelId="{C5B1BF5C-2E7F-47AC-AE01-DEF7CE6AD009}" type="presOf" srcId="{B383853E-25CE-4D39-A68F-A0539DD139AD}" destId="{FD682362-A5CE-4276-AE2E-571F0B25FB54}" srcOrd="0" destOrd="0" presId="urn:microsoft.com/office/officeart/2005/8/layout/list1"/>
    <dgm:cxn modelId="{6E546BE7-200C-459D-86BA-F9E0E6278400}" type="presOf" srcId="{C022BE25-1E53-49F8-AFFB-725BFAE3EE4A}" destId="{5A86F6CD-7A9D-4483-8596-739A42FE9969}" srcOrd="0" destOrd="0" presId="urn:microsoft.com/office/officeart/2005/8/layout/list1"/>
    <dgm:cxn modelId="{51FDFD83-8785-410E-A39B-0BA62B0C3D22}" type="presOf" srcId="{D8BE8BDA-77B3-46B4-8FDF-0329F8725FAA}" destId="{0642966E-D443-4FA3-BA5F-10CDCD23EE06}" srcOrd="0" destOrd="0" presId="urn:microsoft.com/office/officeart/2005/8/layout/list1"/>
    <dgm:cxn modelId="{7A20B618-F651-4D20-AE28-584241573B17}" type="presOf" srcId="{B383853E-25CE-4D39-A68F-A0539DD139AD}" destId="{6B869D1A-32C1-45D8-9CE5-0F0F99D7F6A3}" srcOrd="1" destOrd="0" presId="urn:microsoft.com/office/officeart/2005/8/layout/list1"/>
    <dgm:cxn modelId="{777C2F61-CC8F-43C3-936D-3BECF68D12FB}" type="presOf" srcId="{276222CC-006C-4446-8451-EE7C1D9AC997}" destId="{DFDA0899-940D-406A-BF77-56671430E4D5}" srcOrd="0" destOrd="0" presId="urn:microsoft.com/office/officeart/2005/8/layout/list1"/>
    <dgm:cxn modelId="{90036CCC-AE28-4C94-9FBE-1DFADC494629}" srcId="{276222CC-006C-4446-8451-EE7C1D9AC997}" destId="{B383853E-25CE-4D39-A68F-A0539DD139AD}" srcOrd="1" destOrd="0" parTransId="{32ABF96B-7D30-4D44-8614-9F3802806560}" sibTransId="{9CF79D55-2053-494C-9FC3-8F67A4816862}"/>
    <dgm:cxn modelId="{C239EBC6-6AD1-47E1-AF9A-821536245208}" srcId="{276222CC-006C-4446-8451-EE7C1D9AC997}" destId="{23DDA0C5-5C30-452D-9D5C-07BB43D400FE}" srcOrd="3" destOrd="0" parTransId="{850357D4-915C-4140-92F0-E46705599832}" sibTransId="{4B95756F-41D2-4D19-80C3-DC0923BAFD7F}"/>
    <dgm:cxn modelId="{38C362CD-2766-400A-8911-E11F9822B74B}" type="presParOf" srcId="{DFDA0899-940D-406A-BF77-56671430E4D5}" destId="{91D2021B-C4A5-4E8F-81DC-2D8751FDF892}" srcOrd="0" destOrd="0" presId="urn:microsoft.com/office/officeart/2005/8/layout/list1"/>
    <dgm:cxn modelId="{240E7337-AC99-4E9C-9FDF-2DE970B757B2}" type="presParOf" srcId="{91D2021B-C4A5-4E8F-81DC-2D8751FDF892}" destId="{0642966E-D443-4FA3-BA5F-10CDCD23EE06}" srcOrd="0" destOrd="0" presId="urn:microsoft.com/office/officeart/2005/8/layout/list1"/>
    <dgm:cxn modelId="{61631334-DFF7-40EB-8398-846D15FA9FD8}" type="presParOf" srcId="{91D2021B-C4A5-4E8F-81DC-2D8751FDF892}" destId="{C335F7C0-6BD8-416D-B966-E4F46B33FC71}" srcOrd="1" destOrd="0" presId="urn:microsoft.com/office/officeart/2005/8/layout/list1"/>
    <dgm:cxn modelId="{5CB64D8B-9051-464E-82BD-9FB18F807E6B}" type="presParOf" srcId="{DFDA0899-940D-406A-BF77-56671430E4D5}" destId="{C2F8A2D6-316E-443D-8410-8C5CB68F8500}" srcOrd="1" destOrd="0" presId="urn:microsoft.com/office/officeart/2005/8/layout/list1"/>
    <dgm:cxn modelId="{6D7C1B1B-DEB8-4A88-B27B-C30A4DB195EC}" type="presParOf" srcId="{DFDA0899-940D-406A-BF77-56671430E4D5}" destId="{DE9CF46F-1212-40E5-AC1D-9CE76F468A5B}" srcOrd="2" destOrd="0" presId="urn:microsoft.com/office/officeart/2005/8/layout/list1"/>
    <dgm:cxn modelId="{425E6607-AD7F-4E5D-818E-C8FDB775BA46}" type="presParOf" srcId="{DFDA0899-940D-406A-BF77-56671430E4D5}" destId="{6ECC461E-7819-4090-90C6-AB7A1600EF9D}" srcOrd="3" destOrd="0" presId="urn:microsoft.com/office/officeart/2005/8/layout/list1"/>
    <dgm:cxn modelId="{31847C15-53DB-4E31-A469-EA6D57D91CE2}" type="presParOf" srcId="{DFDA0899-940D-406A-BF77-56671430E4D5}" destId="{73A8751A-089B-4D66-8305-615777C08C0B}" srcOrd="4" destOrd="0" presId="urn:microsoft.com/office/officeart/2005/8/layout/list1"/>
    <dgm:cxn modelId="{BB860AF2-89CD-4DDA-ACEA-ECFD1C3F3B81}" type="presParOf" srcId="{73A8751A-089B-4D66-8305-615777C08C0B}" destId="{FD682362-A5CE-4276-AE2E-571F0B25FB54}" srcOrd="0" destOrd="0" presId="urn:microsoft.com/office/officeart/2005/8/layout/list1"/>
    <dgm:cxn modelId="{7E073FBD-7658-441C-A1B9-292788C19F78}" type="presParOf" srcId="{73A8751A-089B-4D66-8305-615777C08C0B}" destId="{6B869D1A-32C1-45D8-9CE5-0F0F99D7F6A3}" srcOrd="1" destOrd="0" presId="urn:microsoft.com/office/officeart/2005/8/layout/list1"/>
    <dgm:cxn modelId="{30AD7902-3B74-4FA9-96C5-D09E74604EFB}" type="presParOf" srcId="{DFDA0899-940D-406A-BF77-56671430E4D5}" destId="{583C5245-A02D-4332-9B58-63D1F0F3DA9B}" srcOrd="5" destOrd="0" presId="urn:microsoft.com/office/officeart/2005/8/layout/list1"/>
    <dgm:cxn modelId="{3621490B-5A28-477A-AEA5-B89D280568E2}" type="presParOf" srcId="{DFDA0899-940D-406A-BF77-56671430E4D5}" destId="{6A4E2627-9268-4F0E-8937-54B98CF47470}" srcOrd="6" destOrd="0" presId="urn:microsoft.com/office/officeart/2005/8/layout/list1"/>
    <dgm:cxn modelId="{EED02926-3A60-4A77-91A2-5FDFE0B66421}" type="presParOf" srcId="{DFDA0899-940D-406A-BF77-56671430E4D5}" destId="{5A916E28-DBE8-4570-BB67-6594BC8CD38E}" srcOrd="7" destOrd="0" presId="urn:microsoft.com/office/officeart/2005/8/layout/list1"/>
    <dgm:cxn modelId="{6288C5D8-0D35-44C7-8D45-1DE3FF4ABF16}" type="presParOf" srcId="{DFDA0899-940D-406A-BF77-56671430E4D5}" destId="{0EA2029F-7F5B-4D42-B40C-6DDC3586E586}" srcOrd="8" destOrd="0" presId="urn:microsoft.com/office/officeart/2005/8/layout/list1"/>
    <dgm:cxn modelId="{91FDA28C-4CA0-4553-A29A-006AA59A9ED7}" type="presParOf" srcId="{0EA2029F-7F5B-4D42-B40C-6DDC3586E586}" destId="{5A86F6CD-7A9D-4483-8596-739A42FE9969}" srcOrd="0" destOrd="0" presId="urn:microsoft.com/office/officeart/2005/8/layout/list1"/>
    <dgm:cxn modelId="{3073A647-FB11-46F5-A5A7-142C5E217DAE}" type="presParOf" srcId="{0EA2029F-7F5B-4D42-B40C-6DDC3586E586}" destId="{6FC86B97-A2CC-4722-9915-10BC09510E40}" srcOrd="1" destOrd="0" presId="urn:microsoft.com/office/officeart/2005/8/layout/list1"/>
    <dgm:cxn modelId="{64A2076B-D4FB-4DF1-AFA7-8F131A05BA64}" type="presParOf" srcId="{DFDA0899-940D-406A-BF77-56671430E4D5}" destId="{A0A199CF-732F-45A7-B9CE-1A39A92AACF4}" srcOrd="9" destOrd="0" presId="urn:microsoft.com/office/officeart/2005/8/layout/list1"/>
    <dgm:cxn modelId="{DF5AF55C-E7F7-4AE8-8FB5-02C62D8140E2}" type="presParOf" srcId="{DFDA0899-940D-406A-BF77-56671430E4D5}" destId="{E41346A9-27B2-455B-9247-DD0D3DD82B15}" srcOrd="10" destOrd="0" presId="urn:microsoft.com/office/officeart/2005/8/layout/list1"/>
    <dgm:cxn modelId="{ACB76D7E-A22D-486F-BA4F-5E12DB4429B0}" type="presParOf" srcId="{DFDA0899-940D-406A-BF77-56671430E4D5}" destId="{706CC9AD-21FB-4D2D-8310-C6741FE57ED9}" srcOrd="11" destOrd="0" presId="urn:microsoft.com/office/officeart/2005/8/layout/list1"/>
    <dgm:cxn modelId="{C398C05B-E751-4973-8499-EAC38CC4F6D3}" type="presParOf" srcId="{DFDA0899-940D-406A-BF77-56671430E4D5}" destId="{6F7A7A7B-556C-4C79-B76A-277EDB7686C9}" srcOrd="12" destOrd="0" presId="urn:microsoft.com/office/officeart/2005/8/layout/list1"/>
    <dgm:cxn modelId="{42401DDD-98E0-4CCA-BBB8-2F18189DAB68}" type="presParOf" srcId="{6F7A7A7B-556C-4C79-B76A-277EDB7686C9}" destId="{E61FA8CA-C87E-4168-A705-E411CBE182FE}" srcOrd="0" destOrd="0" presId="urn:microsoft.com/office/officeart/2005/8/layout/list1"/>
    <dgm:cxn modelId="{C8CB9AFE-D81E-4C10-9566-338D449048E7}" type="presParOf" srcId="{6F7A7A7B-556C-4C79-B76A-277EDB7686C9}" destId="{9C6C88BD-39E5-44F3-A022-6600B908B5DD}" srcOrd="1" destOrd="0" presId="urn:microsoft.com/office/officeart/2005/8/layout/list1"/>
    <dgm:cxn modelId="{B07061A1-E088-4481-BC2B-CCA95DA58550}" type="presParOf" srcId="{DFDA0899-940D-406A-BF77-56671430E4D5}" destId="{097BE16B-C046-4106-A5C0-308C1143AB6A}" srcOrd="13" destOrd="0" presId="urn:microsoft.com/office/officeart/2005/8/layout/list1"/>
    <dgm:cxn modelId="{46C8EFD3-981F-4C71-ACA5-49DAC0BB2E36}" type="presParOf" srcId="{DFDA0899-940D-406A-BF77-56671430E4D5}" destId="{2B37AFB8-C1AF-4767-B1B9-E7B2A9F336D3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880993" cy="488712"/>
          </a:xfrm>
          <a:prstGeom prst="rect">
            <a:avLst/>
          </a:prstGeom>
        </p:spPr>
        <p:txBody>
          <a:bodyPr vert="horz" lIns="91414" tIns="45708" rIns="91414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5918" y="0"/>
            <a:ext cx="2880993" cy="488712"/>
          </a:xfrm>
          <a:prstGeom prst="rect">
            <a:avLst/>
          </a:prstGeom>
        </p:spPr>
        <p:txBody>
          <a:bodyPr vert="horz" lIns="91414" tIns="45708" rIns="91414" bIns="45708" rtlCol="0"/>
          <a:lstStyle>
            <a:lvl1pPr algn="r">
              <a:defRPr sz="1200"/>
            </a:lvl1pPr>
          </a:lstStyle>
          <a:p>
            <a:fld id="{78559B8A-987B-43BF-949C-C0D1962ED03F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79475" y="733425"/>
            <a:ext cx="4889500" cy="3668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4" tIns="45708" rIns="91414" bIns="457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4845" y="4642765"/>
            <a:ext cx="5318760" cy="4398407"/>
          </a:xfrm>
          <a:prstGeom prst="rect">
            <a:avLst/>
          </a:prstGeom>
        </p:spPr>
        <p:txBody>
          <a:bodyPr vert="horz" lIns="91414" tIns="45708" rIns="91414" bIns="457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283832"/>
            <a:ext cx="2880993" cy="488712"/>
          </a:xfrm>
          <a:prstGeom prst="rect">
            <a:avLst/>
          </a:prstGeom>
        </p:spPr>
        <p:txBody>
          <a:bodyPr vert="horz" lIns="91414" tIns="45708" rIns="91414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5918" y="9283832"/>
            <a:ext cx="2880993" cy="488712"/>
          </a:xfrm>
          <a:prstGeom prst="rect">
            <a:avLst/>
          </a:prstGeom>
        </p:spPr>
        <p:txBody>
          <a:bodyPr vert="horz" lIns="91414" tIns="45708" rIns="91414" bIns="45708" rtlCol="0" anchor="b"/>
          <a:lstStyle>
            <a:lvl1pPr algn="r">
              <a:defRPr sz="1200"/>
            </a:lvl1pPr>
          </a:lstStyle>
          <a:p>
            <a:fld id="{02F081AA-DB67-45D4-AB70-29D5FB8087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4287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081AA-DB67-45D4-AB70-29D5FB808725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081AA-DB67-45D4-AB70-29D5FB80872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1973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7458028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754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8063"/>
            <a:ext cx="8229600" cy="413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C970B-3FA4-4ACA-AA2C-FCE8745311FD}" type="datetimeFigureOut">
              <a:rPr lang="en-US"/>
              <a:pPr>
                <a:defRPr/>
              </a:pPr>
              <a:t>1/21/2015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DC8B3-3719-4E1F-A275-79461A17C88C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image" Target="../media/image2.jpeg"/><Relationship Id="rId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ocuments\1-ΕΥΡΩΠΑΙΚΑ ΠΡΟΓΡΑΜΜΑΤΑ_04.02.003.017.001\ΕΚΔΗΛΩΣΗ 21-5-14\1-ΤΕΛΙΚΑ\ΤΕΛΙΚΑ Λογότυπα Γραφείου και Πύλης από ΤΥΠ\ΓΔ ΕΠΣΑ\long_gr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61134" y="5851971"/>
            <a:ext cx="3315293" cy="861649"/>
          </a:xfrm>
          <a:prstGeom prst="rect">
            <a:avLst/>
          </a:prstGeom>
          <a:noFill/>
        </p:spPr>
      </p:pic>
      <p:pic>
        <p:nvPicPr>
          <p:cNvPr id="2051" name="Picture 3" descr="C:\Users\User\Documents\1-ΕΥΡΩΠΑΙΚΑ ΠΡΟΓΡΑΜΜΑΤΑ_04.02.003.017.001\ΕΚΔΗΛΩΣΗ 21-5-14\1-ΤΕΛΙΚΑ\ΤΕΛΙΚΑ Λογότυπα Γραφείου και Πύλης από ΤΥΠ\Πύλη Ενημέρωσης\funding_gr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2516" y="5700594"/>
            <a:ext cx="3319042" cy="1117301"/>
          </a:xfrm>
          <a:prstGeom prst="rect">
            <a:avLst/>
          </a:prstGeom>
          <a:noFill/>
        </p:spPr>
      </p:pic>
      <p:pic>
        <p:nvPicPr>
          <p:cNvPr id="6" name="Picture 17" descr="C:\Users\Savvas Zannetos\Desktop\thireos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73802" y="5909121"/>
            <a:ext cx="755576" cy="7681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24822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undingprogrammesportal.gov.cy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ructuralfunds.org.cy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titled-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5300" y="885825"/>
            <a:ext cx="4743450" cy="3952875"/>
          </a:xfrm>
          <a:prstGeom prst="rect">
            <a:avLst/>
          </a:prstGeom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3257550" y="114300"/>
            <a:ext cx="5886449" cy="556460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4800" b="1" dirty="0" smtClean="0"/>
              <a:t>Ευκαιρίες Χρηματοδότησης </a:t>
            </a:r>
            <a:r>
              <a:rPr lang="el-GR" sz="4800" b="1" dirty="0"/>
              <a:t>από Ταμεία και </a:t>
            </a:r>
            <a:endParaRPr lang="en-US" sz="4800" b="1" dirty="0" smtClean="0"/>
          </a:p>
          <a:p>
            <a:pPr marL="0" indent="0">
              <a:buNone/>
            </a:pPr>
            <a:r>
              <a:rPr lang="el-GR" sz="4800" b="1" dirty="0" smtClean="0"/>
              <a:t>Ανταγωνιστικά</a:t>
            </a:r>
            <a:r>
              <a:rPr lang="en-US" sz="4800" b="1" dirty="0" smtClean="0"/>
              <a:t> </a:t>
            </a:r>
            <a:r>
              <a:rPr lang="el-GR" sz="4800" b="1" dirty="0" smtClean="0"/>
              <a:t>                                </a:t>
            </a:r>
            <a:r>
              <a:rPr lang="el-GR" sz="4800" b="1" dirty="0"/>
              <a:t>Προγράμματα της </a:t>
            </a:r>
            <a:r>
              <a:rPr lang="el-GR" sz="4800" b="1" dirty="0" smtClean="0"/>
              <a:t>ΕΕ</a:t>
            </a:r>
            <a:endParaRPr lang="en-US" sz="4800" b="1" dirty="0" smtClean="0"/>
          </a:p>
          <a:p>
            <a:pPr marL="0" indent="0" algn="ctr">
              <a:buNone/>
            </a:pPr>
            <a:r>
              <a:rPr lang="el-GR" sz="2800" b="1" dirty="0" smtClean="0"/>
              <a:t>Παραλίμνι, 21 Ιανουαρίου 2015</a:t>
            </a:r>
            <a:endParaRPr lang="el-GR" sz="1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>
              <a:buNone/>
            </a:pP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</a:rPr>
              <a:t>Ζωή Σάββα</a:t>
            </a:r>
          </a:p>
          <a:p>
            <a:pPr marL="0" indent="0" algn="r">
              <a:buNone/>
            </a:pP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</a:rPr>
              <a:t>Ανώτερη Λειτουργός Προγραμματισμού</a:t>
            </a:r>
          </a:p>
          <a:p>
            <a:pPr marL="0" indent="0" algn="r">
              <a:buNone/>
            </a:pP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</a:rPr>
              <a:t>Γενική 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</a:rPr>
              <a:t>Διεύθυνση Ευρωπαϊκών Προγραμμάτων,</a:t>
            </a:r>
          </a:p>
          <a:p>
            <a:pPr marL="0" indent="0" algn="r">
              <a:buNone/>
            </a:pP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</a:rPr>
              <a:t>Συντονισμού και Ανάπτυξης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Font typeface="Arial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79284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dirty="0" smtClean="0">
                <a:solidFill>
                  <a:prstClr val="black"/>
                </a:solidFill>
                <a:cs typeface="Arial" charset="0"/>
              </a:rPr>
              <a:t>Ευρωπαϊκά Διαρθρωτικά και Επενδυτικά Ταμεία 2014-2020 </a:t>
            </a:r>
            <a:r>
              <a:rPr lang="en-US" sz="2800" b="1" dirty="0" smtClean="0">
                <a:solidFill>
                  <a:prstClr val="black"/>
                </a:solidFill>
                <a:cs typeface="Arial" charset="0"/>
              </a:rPr>
              <a:t/>
            </a:r>
            <a:br>
              <a:rPr lang="en-US" sz="2800" b="1" dirty="0" smtClean="0">
                <a:solidFill>
                  <a:prstClr val="black"/>
                </a:solidFill>
                <a:cs typeface="Arial" charset="0"/>
              </a:rPr>
            </a:br>
            <a:r>
              <a:rPr lang="el-GR" sz="2800" b="1" dirty="0" smtClean="0"/>
              <a:t>Πως Πληροφορούμαι ;</a:t>
            </a:r>
            <a:endParaRPr lang="el-GR" sz="28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8163" indent="-449263">
              <a:lnSpc>
                <a:spcPct val="150000"/>
              </a:lnSpc>
            </a:pPr>
            <a:r>
              <a:rPr lang="el-GR" b="1" dirty="0" smtClean="0">
                <a:latin typeface="+mj-lt"/>
              </a:rPr>
              <a:t>Προσκλήσεις Υποβολής Προτάσεων από τους αρμοδίους φορείς: Ευρεία δημοσιότητα, σεμινάρια κλπ </a:t>
            </a:r>
            <a:endParaRPr lang="en-US" dirty="0" smtClean="0">
              <a:latin typeface="+mj-lt"/>
            </a:endParaRPr>
          </a:p>
          <a:p>
            <a:pPr marL="538163" indent="-449263">
              <a:lnSpc>
                <a:spcPct val="150000"/>
              </a:lnSpc>
            </a:pPr>
            <a:r>
              <a:rPr lang="el-GR" b="1" dirty="0" smtClean="0">
                <a:latin typeface="+mj-lt"/>
              </a:rPr>
              <a:t>Ιστοσελίδες </a:t>
            </a:r>
            <a:r>
              <a:rPr lang="en-US" b="1" dirty="0" smtClean="0">
                <a:latin typeface="+mj-lt"/>
              </a:rPr>
              <a:t>/Portals</a:t>
            </a:r>
            <a:endParaRPr lang="el-GR" b="1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" y="1548063"/>
            <a:ext cx="9058275" cy="4130844"/>
          </a:xfrm>
        </p:spPr>
        <p:txBody>
          <a:bodyPr/>
          <a:lstStyle/>
          <a:p>
            <a:pPr marL="0" indent="0" algn="ctr">
              <a:buNone/>
            </a:pPr>
            <a:endParaRPr lang="el-GR" sz="4800" b="1" dirty="0" smtClean="0"/>
          </a:p>
          <a:p>
            <a:pPr marL="0" indent="0" algn="ctr">
              <a:buNone/>
            </a:pPr>
            <a:r>
              <a:rPr lang="el-GR" sz="6000" b="1" dirty="0" smtClean="0"/>
              <a:t>Β. Ανταγωνιστικά Προγράμματα της ΕΕ </a:t>
            </a:r>
            <a:endParaRPr lang="el-GR" sz="6000" b="1" dirty="0"/>
          </a:p>
        </p:txBody>
      </p:sp>
    </p:spTree>
    <p:extLst>
      <p:ext uri="{BB962C8B-B14F-4D97-AF65-F5344CB8AC3E}">
        <p14:creationId xmlns:p14="http://schemas.microsoft.com/office/powerpoint/2010/main" xmlns="" val="4070480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 b="1" dirty="0" smtClean="0"/>
              <a:t>Ανταγωνιστικά Προγράμματα της ΕΕ</a:t>
            </a:r>
            <a:br>
              <a:rPr lang="el-GR" sz="3000" b="1" dirty="0" smtClean="0"/>
            </a:br>
            <a:r>
              <a:rPr lang="el-GR" sz="3000" b="1" dirty="0" smtClean="0"/>
              <a:t>Βασικοί Παράμετροι </a:t>
            </a:r>
            <a:endParaRPr lang="el-GR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623"/>
            <a:ext cx="8229600" cy="4603898"/>
          </a:xfrm>
        </p:spPr>
        <p:txBody>
          <a:bodyPr/>
          <a:lstStyle/>
          <a:p>
            <a:pPr>
              <a:buNone/>
            </a:pPr>
            <a:endParaRPr lang="el-GR" b="1" dirty="0" smtClean="0"/>
          </a:p>
          <a:p>
            <a:r>
              <a:rPr lang="el-GR" b="1" dirty="0" smtClean="0"/>
              <a:t>Στόχοι  της ΕΕ και Διακρατικοί </a:t>
            </a:r>
          </a:p>
          <a:p>
            <a:r>
              <a:rPr lang="el-GR" b="1" dirty="0" smtClean="0"/>
              <a:t>Ανταγωνισμός με βάση την ποιότητα</a:t>
            </a:r>
          </a:p>
          <a:p>
            <a:r>
              <a:rPr lang="el-GR" b="1" dirty="0" smtClean="0"/>
              <a:t>Γνώση της Πολιτικής της ΕΕ </a:t>
            </a:r>
          </a:p>
          <a:p>
            <a:r>
              <a:rPr lang="el-GR" b="1" dirty="0" smtClean="0"/>
              <a:t>Συνεργασία- Δικτύωση</a:t>
            </a:r>
          </a:p>
          <a:p>
            <a:r>
              <a:rPr lang="el-GR" b="1" dirty="0" smtClean="0"/>
              <a:t>Έγκαιρη Ενημέρωση- Πληροφόρηση  </a:t>
            </a:r>
          </a:p>
          <a:p>
            <a:r>
              <a:rPr lang="el-GR" b="1" dirty="0" smtClean="0"/>
              <a:t>Διοικητική και «Άλλη» Ικανότητα</a:t>
            </a:r>
          </a:p>
          <a:p>
            <a:r>
              <a:rPr lang="el-GR" b="1" dirty="0" smtClean="0"/>
              <a:t>Αξιοποίηση που να προσθέτει αξία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247650"/>
            <a:ext cx="9144000" cy="924516"/>
          </a:xfrm>
        </p:spPr>
        <p:txBody>
          <a:bodyPr/>
          <a:lstStyle/>
          <a:p>
            <a:r>
              <a:rPr lang="el-GR" sz="3200" b="1" dirty="0" smtClean="0"/>
              <a:t>Ανταγωνιστικά Προγράμματα ΕΕ, 2014-2020</a:t>
            </a:r>
            <a:endParaRPr lang="en-US" sz="3200" b="1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8800" y="1020726"/>
            <a:ext cx="8201826" cy="4846675"/>
          </a:xfrm>
        </p:spPr>
        <p:txBody>
          <a:bodyPr/>
          <a:lstStyle/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r>
              <a:rPr lang="el-GR" sz="2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		</a:t>
            </a:r>
            <a:r>
              <a:rPr lang="el-GR" sz="2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Ανταγωνισμός μεταξύ δικαιούχων σε όλα τα ΚΜ/διακρατικά</a:t>
            </a: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r>
              <a:rPr lang="el-GR" sz="2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l-GR" sz="2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r>
              <a:rPr lang="el-GR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</a:t>
            </a: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r>
              <a:rPr lang="el-GR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</a:t>
            </a:r>
            <a:r>
              <a:rPr lang="el-GR" sz="16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Σύνολο Πόρων Ε.Ε</a:t>
            </a:r>
            <a:r>
              <a:rPr lang="el-GR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.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sz="2200" dirty="0" smtClean="0"/>
              <a:t>Ορισμένα Κύρια Προγράμματα</a:t>
            </a:r>
            <a:r>
              <a:rPr lang="en-US" sz="2200" dirty="0" smtClean="0"/>
              <a:t>:                 </a:t>
            </a:r>
            <a:endParaRPr lang="el-GR" sz="2200" dirty="0" smtClean="0"/>
          </a:p>
          <a:p>
            <a:pPr marL="266700" indent="-266700">
              <a:spcBef>
                <a:spcPts val="0"/>
              </a:spcBef>
            </a:pPr>
            <a:r>
              <a:rPr lang="el-GR" sz="2200" dirty="0" smtClean="0"/>
              <a:t>Ορίζοντας 2020 (έρευνα και καινοτομία):                       €77.0 δισ. </a:t>
            </a:r>
          </a:p>
          <a:p>
            <a:pPr marL="266700" indent="-266700">
              <a:spcBef>
                <a:spcPts val="0"/>
              </a:spcBef>
            </a:pPr>
            <a:r>
              <a:rPr lang="el-GR" sz="2200" dirty="0" smtClean="0"/>
              <a:t>Διευκόλυνση Συνδέοντας την Ευρώπη:                          €21.9 δισ. </a:t>
            </a:r>
          </a:p>
          <a:p>
            <a:pPr marL="266700" indent="-266700">
              <a:spcBef>
                <a:spcPts val="0"/>
              </a:spcBef>
            </a:pPr>
            <a:r>
              <a:rPr lang="en-US" sz="2200" dirty="0" smtClean="0"/>
              <a:t>Erasmus</a:t>
            </a:r>
            <a:r>
              <a:rPr lang="el-GR" sz="2200" dirty="0" smtClean="0"/>
              <a:t>+ (εκπαίδευση, κατάρτιση, νεολαία, αθλητισμός):          €14.8 δισ. </a:t>
            </a:r>
          </a:p>
          <a:p>
            <a:pPr marL="266700" indent="-266700">
              <a:spcBef>
                <a:spcPts val="0"/>
              </a:spcBef>
            </a:pPr>
            <a:r>
              <a:rPr lang="en-GB" sz="2200" dirty="0" smtClean="0"/>
              <a:t>LIFE+</a:t>
            </a:r>
            <a:r>
              <a:rPr lang="el-GR" sz="2200" dirty="0" smtClean="0"/>
              <a:t> (περιβάλλον):                                                              €  3.5 δισ. </a:t>
            </a:r>
          </a:p>
          <a:p>
            <a:pPr marL="266700" indent="-266700">
              <a:spcBef>
                <a:spcPts val="0"/>
              </a:spcBef>
            </a:pPr>
            <a:r>
              <a:rPr lang="en-GB" sz="2200" dirty="0" smtClean="0"/>
              <a:t>COSME </a:t>
            </a:r>
            <a:r>
              <a:rPr lang="el-GR" sz="2200" dirty="0" smtClean="0"/>
              <a:t>(μικρομεσαίες επιχειρήσεις):                               €  2.3 δισ.</a:t>
            </a:r>
          </a:p>
          <a:p>
            <a:pPr marL="266700" indent="-266700">
              <a:spcBef>
                <a:spcPts val="0"/>
              </a:spcBef>
            </a:pPr>
            <a:r>
              <a:rPr lang="el-GR" sz="2200" dirty="0" smtClean="0"/>
              <a:t>Υγεία των Ζώων και των Φυτών </a:t>
            </a:r>
          </a:p>
          <a:p>
            <a:pPr marL="266700" indent="-266700">
              <a:spcBef>
                <a:spcPts val="0"/>
              </a:spcBef>
              <a:buNone/>
            </a:pPr>
            <a:r>
              <a:rPr lang="el-GR" sz="2200" dirty="0" smtClean="0"/>
              <a:t>     και Ασφάλεια των Τροφίμων:                                          € 1.9 δισ. </a:t>
            </a:r>
            <a:endParaRPr lang="en-GB" sz="2200" dirty="0" smtClean="0"/>
          </a:p>
          <a:p>
            <a:pPr marL="266700" indent="-266700">
              <a:spcBef>
                <a:spcPts val="0"/>
              </a:spcBef>
            </a:pPr>
            <a:r>
              <a:rPr lang="el-GR" sz="2200" dirty="0" smtClean="0"/>
              <a:t>Δημιουργική Ευρώπη (πολιτιστική πολυμορφία):         € 1.5 δισ. </a:t>
            </a:r>
          </a:p>
          <a:p>
            <a:pPr marL="266700" indent="-266700">
              <a:spcBef>
                <a:spcPts val="0"/>
              </a:spcBef>
            </a:pPr>
            <a:r>
              <a:rPr lang="el-GR" sz="2200" dirty="0" smtClean="0"/>
              <a:t>Ταμείο Εσωτερικής Ασφάλειας- </a:t>
            </a:r>
          </a:p>
          <a:p>
            <a:pPr marL="266700" indent="-266700">
              <a:spcBef>
                <a:spcPts val="0"/>
              </a:spcBef>
              <a:buNone/>
            </a:pPr>
            <a:r>
              <a:rPr lang="el-GR" sz="2200" dirty="0" smtClean="0"/>
              <a:t>     Μέρος για Αστυνομική Συνεργασία</a:t>
            </a:r>
            <a:r>
              <a:rPr lang="en-US" sz="2200" dirty="0" smtClean="0"/>
              <a:t>:</a:t>
            </a:r>
            <a:r>
              <a:rPr lang="el-GR" sz="2200" dirty="0" smtClean="0"/>
              <a:t>                                 € 1.0 δισ. </a:t>
            </a:r>
          </a:p>
          <a:p>
            <a:pPr>
              <a:buNone/>
            </a:pPr>
            <a:endParaRPr lang="el-GR" sz="2200" dirty="0" smtClean="0"/>
          </a:p>
        </p:txBody>
      </p:sp>
      <p:cxnSp>
        <p:nvCxnSpPr>
          <p:cNvPr id="7" name="Elbow Connector 6"/>
          <p:cNvCxnSpPr/>
          <p:nvPr/>
        </p:nvCxnSpPr>
        <p:spPr>
          <a:xfrm>
            <a:off x="608799" y="1477556"/>
            <a:ext cx="675117" cy="310429"/>
          </a:xfrm>
          <a:prstGeom prst="bentConnector3">
            <a:avLst>
              <a:gd name="adj1" fmla="val 50000"/>
            </a:avLst>
          </a:prstGeom>
          <a:ln w="571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title"/>
          </p:nvPr>
        </p:nvSpPr>
        <p:spPr>
          <a:xfrm>
            <a:off x="457200" y="200026"/>
            <a:ext cx="8229600" cy="457199"/>
          </a:xfrm>
        </p:spPr>
        <p:txBody>
          <a:bodyPr/>
          <a:lstStyle/>
          <a:p>
            <a:r>
              <a:rPr lang="el-GR" sz="2000" b="1" dirty="0" smtClean="0"/>
              <a:t>Εθνικά Σημεία Επαφής σημαντικότερων Ανταγωνιστικών  Προγραμμάτων</a:t>
            </a:r>
            <a:endParaRPr lang="en-US" sz="2000" b="1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323975"/>
            <a:ext cx="8229600" cy="4234314"/>
          </a:xfrm>
        </p:spPr>
        <p:txBody>
          <a:bodyPr/>
          <a:lstStyle/>
          <a:p>
            <a:pPr marL="0" lvl="1" indent="0"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lvl="1" indent="0">
              <a:buFont typeface="Wingdings" pitchFamily="2" charset="2"/>
              <a:buChar char="§"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lvl="1" indent="0"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29609" y="797442"/>
          <a:ext cx="8501122" cy="5089117"/>
        </p:xfrm>
        <a:graphic>
          <a:graphicData uri="http://schemas.openxmlformats.org/drawingml/2006/table">
            <a:tbl>
              <a:tblPr/>
              <a:tblGrid>
                <a:gridCol w="489098"/>
                <a:gridCol w="3462889"/>
                <a:gridCol w="4549135"/>
              </a:tblGrid>
              <a:tr h="2936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Α/Α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93" marR="581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77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Πρόγραμμα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93" marR="5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Εθνικά Σημεία Επαφής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93" marR="5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  <a:tr h="238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93" marR="5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0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Ορίζοντας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2020 (Horizon 2020)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93" marR="5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FF"/>
                    </a:solidFill>
                  </a:tcPr>
                </a:tc>
                <a:tc>
                  <a:txBody>
                    <a:bodyPr/>
                    <a:lstStyle/>
                    <a:p>
                      <a:pPr marL="86995" indent="-869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Calibri"/>
                          <a:ea typeface="Times New Roman"/>
                          <a:cs typeface="Calibri"/>
                        </a:rPr>
                        <a:t>Ίδρυμα Προώθησης Έρευνας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93" marR="5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C4"/>
                    </a:solidFill>
                  </a:tcPr>
                </a:tc>
              </a:tr>
              <a:tr h="28325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93" marR="5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0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Διευκόλυνση ''Συνδέοντας την Ευρώπη'' (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Connecting Europe Facility</a:t>
                      </a:r>
                      <a:r>
                        <a:rPr lang="el-GR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)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93" marR="5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latin typeface="Calibri"/>
                          <a:ea typeface="Times New Roman"/>
                          <a:cs typeface="Calibri"/>
                        </a:rPr>
                        <a:t>1. </a:t>
                      </a:r>
                      <a:r>
                        <a:rPr lang="el-GR" sz="1600" u="sng" dirty="0">
                          <a:latin typeface="Calibri"/>
                          <a:ea typeface="Times New Roman"/>
                          <a:cs typeface="Calibri"/>
                        </a:rPr>
                        <a:t>Μεταφορές: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Calibri"/>
                          <a:ea typeface="Times New Roman"/>
                          <a:cs typeface="Calibri"/>
                        </a:rPr>
                        <a:t>Υπουργείο Συγκοινωνιών και Έργων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Calibri"/>
                          <a:ea typeface="Times New Roman"/>
                          <a:cs typeface="Calibri"/>
                        </a:rPr>
                        <a:t>Τμήμα</a:t>
                      </a:r>
                      <a:r>
                        <a:rPr lang="el-GR" sz="1600" b="0" dirty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l-GR" sz="1600" b="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Δημοσίων</a:t>
                      </a:r>
                      <a:r>
                        <a:rPr lang="el-GR" sz="1600" b="0" dirty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l-GR" sz="1600" dirty="0">
                          <a:latin typeface="Calibri"/>
                          <a:ea typeface="Times New Roman"/>
                          <a:cs typeface="Calibri"/>
                        </a:rPr>
                        <a:t>Έργων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latin typeface="Calibri"/>
                          <a:ea typeface="Times New Roman"/>
                          <a:cs typeface="Calibri"/>
                        </a:rPr>
                        <a:t>2. </a:t>
                      </a:r>
                      <a:r>
                        <a:rPr lang="el-GR" sz="1600" u="sng" dirty="0">
                          <a:latin typeface="Calibri"/>
                          <a:ea typeface="Times New Roman"/>
                          <a:cs typeface="Calibri"/>
                        </a:rPr>
                        <a:t>Τηλεπικοινωνίες: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Calibri"/>
                          <a:ea typeface="Times New Roman"/>
                          <a:cs typeface="Calibri"/>
                        </a:rPr>
                        <a:t>Υπουργείο Συγκοινωνιών και Έργων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Calibri"/>
                          <a:ea typeface="Times New Roman"/>
                          <a:cs typeface="Calibri"/>
                        </a:rPr>
                        <a:t>Τμήμα Ηλεκτρονικών Επικοινωνιών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latin typeface="Calibri"/>
                          <a:ea typeface="Times New Roman"/>
                          <a:cs typeface="Calibri"/>
                        </a:rPr>
                        <a:t>3. </a:t>
                      </a:r>
                      <a:r>
                        <a:rPr lang="el-GR" sz="1600" u="sng" dirty="0">
                          <a:latin typeface="Calibri"/>
                          <a:ea typeface="Times New Roman"/>
                          <a:cs typeface="Calibri"/>
                        </a:rPr>
                        <a:t>Ενέργεια: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Calibri"/>
                          <a:ea typeface="Times New Roman"/>
                          <a:cs typeface="Times New Roman"/>
                        </a:rPr>
                        <a:t>Υπουργείο Ενέργειας, Εμπορίου, Βιομηχανίας </a:t>
                      </a:r>
                      <a:r>
                        <a:rPr lang="el-GR" sz="1600" dirty="0" smtClean="0">
                          <a:latin typeface="Calibri"/>
                          <a:ea typeface="Times New Roman"/>
                          <a:cs typeface="Times New Roman"/>
                        </a:rPr>
                        <a:t>και</a:t>
                      </a:r>
                      <a:r>
                        <a:rPr lang="el-GR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l-GR" sz="1600" dirty="0" smtClean="0">
                          <a:latin typeface="Calibri"/>
                          <a:ea typeface="Times New Roman"/>
                          <a:cs typeface="Times New Roman"/>
                        </a:rPr>
                        <a:t>Τουρισμού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 smtClean="0">
                          <a:latin typeface="Calibri"/>
                          <a:ea typeface="Times New Roman"/>
                          <a:cs typeface="Times New Roman"/>
                        </a:rPr>
                        <a:t>Υπηρεσία</a:t>
                      </a:r>
                      <a:r>
                        <a:rPr lang="el-GR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Υδρογονανθράκων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93" marR="5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C4"/>
                    </a:solidFill>
                  </a:tcPr>
                </a:tc>
              </a:tr>
              <a:tr h="212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</a:t>
                      </a:r>
                      <a:endParaRPr lang="el-G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93" marR="5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0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Erasmus+</a:t>
                      </a:r>
                      <a:endParaRPr lang="el-G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93" marR="5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el-GR" sz="1600" dirty="0" smtClean="0">
                          <a:latin typeface="Calibri"/>
                          <a:ea typeface="Times New Roman"/>
                          <a:cs typeface="Calibri"/>
                        </a:rPr>
                        <a:t>Ίδρυμα </a:t>
                      </a:r>
                      <a:r>
                        <a:rPr lang="el-GR" sz="1600" dirty="0">
                          <a:latin typeface="Calibri"/>
                          <a:ea typeface="Times New Roman"/>
                          <a:cs typeface="Calibri"/>
                        </a:rPr>
                        <a:t>Διαχείρισης Ευρωπαϊκών Προγραμμάτων (ΙΔΕΠ</a:t>
                      </a:r>
                      <a:r>
                        <a:rPr lang="el-GR" sz="1600" dirty="0" smtClean="0">
                          <a:latin typeface="Calibri"/>
                          <a:ea typeface="Times New Roman"/>
                          <a:cs typeface="Calibri"/>
                        </a:rPr>
                        <a:t>) (εκπαίδευση/</a:t>
                      </a:r>
                      <a:r>
                        <a:rPr lang="el-GR" sz="1600" baseline="0" dirty="0" smtClean="0">
                          <a:latin typeface="Calibri"/>
                          <a:ea typeface="Times New Roman"/>
                          <a:cs typeface="Calibri"/>
                        </a:rPr>
                        <a:t> κατάρτιση)</a:t>
                      </a:r>
                      <a:endParaRPr lang="el-GR" sz="1600" dirty="0" smtClean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el-GR" sz="1600" dirty="0" smtClean="0">
                          <a:latin typeface="Calibri"/>
                          <a:ea typeface="Times New Roman"/>
                          <a:cs typeface="Times New Roman"/>
                        </a:rPr>
                        <a:t>Οργανισμός</a:t>
                      </a:r>
                      <a:r>
                        <a:rPr lang="el-GR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Νεολαίας  Κύπρου (νεολαία)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93" marR="5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C4"/>
                    </a:solidFill>
                  </a:tcPr>
                </a:tc>
              </a:tr>
              <a:tr h="3457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4.</a:t>
                      </a:r>
                      <a:endParaRPr lang="el-G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93" marR="5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0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Περιβάλλον και Δράση για το Κλίμα (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Life</a:t>
                      </a:r>
                      <a:r>
                        <a:rPr lang="el-G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)</a:t>
                      </a:r>
                      <a:endParaRPr lang="el-G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93" marR="5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FF"/>
                    </a:solidFill>
                  </a:tcPr>
                </a:tc>
                <a:tc>
                  <a:txBody>
                    <a:bodyPr/>
                    <a:lstStyle/>
                    <a:p>
                      <a:pPr marL="86995" indent="-869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Calibri"/>
                          <a:ea typeface="Times New Roman"/>
                          <a:cs typeface="Calibri"/>
                        </a:rPr>
                        <a:t>Υπουργείο Γεωργίας, Φυσικών Πόρων και Περιβάλλοντος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86995" indent="-869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Calibri"/>
                          <a:ea typeface="Times New Roman"/>
                          <a:cs typeface="Calibri"/>
                        </a:rPr>
                        <a:t>Τμήμα Περιβάλλοντος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93" marR="5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C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32229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7548"/>
            <a:ext cx="8229600" cy="478252"/>
          </a:xfrm>
        </p:spPr>
        <p:txBody>
          <a:bodyPr/>
          <a:lstStyle/>
          <a:p>
            <a:r>
              <a:rPr lang="el-GR" sz="2200" b="1" dirty="0" smtClean="0"/>
              <a:t>Εθνικά Σημεία Επαφής σημαντικότερων Ανταγωνιστικών  Προγραμμάτων (Συνέχεια)</a:t>
            </a:r>
            <a:endParaRPr lang="el-GR" sz="2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42900" y="1105786"/>
          <a:ext cx="8501122" cy="4293427"/>
        </p:xfrm>
        <a:graphic>
          <a:graphicData uri="http://schemas.openxmlformats.org/drawingml/2006/table">
            <a:tbl>
              <a:tblPr/>
              <a:tblGrid>
                <a:gridCol w="528970"/>
                <a:gridCol w="3423017"/>
                <a:gridCol w="4549135"/>
              </a:tblGrid>
              <a:tr h="450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Α/Α</a:t>
                      </a:r>
                      <a:endParaRPr lang="el-GR" sz="1600" b="1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8193" marR="581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77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Πρόγραμμα</a:t>
                      </a:r>
                    </a:p>
                  </a:txBody>
                  <a:tcPr marL="58193" marR="5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Εθνικά Σημεία Επαφής</a:t>
                      </a:r>
                      <a:endParaRPr lang="el-G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93" marR="5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  <a:tr h="7019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5.</a:t>
                      </a:r>
                      <a:endParaRPr lang="el-GR" sz="1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93" marR="5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0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Ανταγωνιστικότητα των Επιχειρήσεων και Μικρομεσαίες Επιχειρήσεις</a:t>
                      </a:r>
                      <a:endParaRPr lang="el-GR" sz="15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(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COSME</a:t>
                      </a:r>
                      <a:r>
                        <a:rPr lang="el-GR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)</a:t>
                      </a:r>
                      <a:endParaRPr lang="el-GR" sz="1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93" marR="5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500" dirty="0">
                          <a:latin typeface="Calibri"/>
                          <a:ea typeface="Times New Roman"/>
                          <a:cs typeface="Times New Roman"/>
                        </a:rPr>
                        <a:t>Υπουργείο Ενέργειας, Εμπορίου, Βιομηχανίας και </a:t>
                      </a:r>
                      <a:r>
                        <a:rPr lang="el-GR" sz="1500" dirty="0" smtClean="0">
                          <a:latin typeface="Calibri"/>
                          <a:ea typeface="Times New Roman"/>
                          <a:cs typeface="Times New Roman"/>
                        </a:rPr>
                        <a:t>Τουρισμού</a:t>
                      </a:r>
                      <a:endParaRPr lang="el-GR" sz="15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500" dirty="0">
                          <a:latin typeface="Calibri"/>
                          <a:ea typeface="Times New Roman"/>
                          <a:cs typeface="Times New Roman"/>
                        </a:rPr>
                        <a:t>Υπηρεσία Βιομηχανίας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500" dirty="0">
                          <a:latin typeface="Calibri"/>
                          <a:ea typeface="Times New Roman"/>
                          <a:cs typeface="Times New Roman"/>
                        </a:rPr>
                        <a:t>Μονάδα Μικρομεσαίων Επιχειρήσεων και Ευρωπαϊκών Προγραμμάτων</a:t>
                      </a:r>
                    </a:p>
                  </a:txBody>
                  <a:tcPr marL="58193" marR="5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C4"/>
                    </a:solidFill>
                  </a:tcPr>
                </a:tc>
              </a:tr>
              <a:tr h="4248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6.</a:t>
                      </a:r>
                      <a:endParaRPr lang="el-GR" sz="1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93" marR="5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0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5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Δημιουργική Ευρώπη </a:t>
                      </a:r>
                      <a:r>
                        <a:rPr lang="en-US" sz="15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(Creative Europe)</a:t>
                      </a:r>
                      <a:endParaRPr lang="el-GR" sz="1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93" marR="5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500" dirty="0" smtClean="0">
                          <a:latin typeface="Calibri"/>
                          <a:ea typeface="Times New Roman"/>
                          <a:cs typeface="Times New Roman"/>
                        </a:rPr>
                        <a:t>Αναπτυξιακός </a:t>
                      </a:r>
                      <a:r>
                        <a:rPr lang="el-GR" sz="1500" dirty="0">
                          <a:latin typeface="Calibri"/>
                          <a:ea typeface="Times New Roman"/>
                          <a:cs typeface="Times New Roman"/>
                        </a:rPr>
                        <a:t>Οργανισμός </a:t>
                      </a:r>
                      <a:r>
                        <a:rPr lang="el-GR" sz="1500" dirty="0" smtClean="0">
                          <a:latin typeface="Calibri"/>
                          <a:ea typeface="Times New Roman"/>
                          <a:cs typeface="Times New Roman"/>
                        </a:rPr>
                        <a:t>ΤΑΛΩΣ</a:t>
                      </a:r>
                      <a:endParaRPr lang="el-GR" sz="1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93" marR="5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C4"/>
                    </a:solidFill>
                  </a:tcPr>
                </a:tc>
              </a:tr>
              <a:tr h="5238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7.</a:t>
                      </a:r>
                      <a:endParaRPr lang="el-GR" sz="1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93" marR="5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0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Ευρωπαϊκό Πρόγραμμα για την Απασχόληση και την Κοινωνική Καινοτομία (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EU </a:t>
                      </a:r>
                      <a:r>
                        <a:rPr lang="en-US" sz="15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Programme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for Employment and Social Innovation</a:t>
                      </a:r>
                      <a:r>
                        <a:rPr lang="el-GR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/ </a:t>
                      </a:r>
                      <a:r>
                        <a:rPr lang="en-US" sz="15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EaSI</a:t>
                      </a:r>
                      <a:r>
                        <a:rPr lang="el-GR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)</a:t>
                      </a:r>
                      <a:endParaRPr lang="el-GR" sz="1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93" marR="5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500" dirty="0">
                          <a:latin typeface="Calibri"/>
                          <a:ea typeface="Times New Roman"/>
                          <a:cs typeface="Times New Roman"/>
                        </a:rPr>
                        <a:t>Υπουργείο Εργασίας, Πρόνοιας και Κοινωνικών Ασφαλίσεων</a:t>
                      </a:r>
                    </a:p>
                  </a:txBody>
                  <a:tcPr marL="58193" marR="5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C4"/>
                    </a:solidFill>
                  </a:tcPr>
                </a:tc>
              </a:tr>
              <a:tr h="3457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8.</a:t>
                      </a:r>
                      <a:endParaRPr lang="el-GR" sz="1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93" marR="5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0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Υ</a:t>
                      </a:r>
                      <a:r>
                        <a:rPr lang="el-GR" sz="15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γεία</a:t>
                      </a:r>
                      <a:r>
                        <a:rPr lang="el-GR" sz="15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l-GR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για την Ανάπτυξη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(Health for Growth </a:t>
                      </a:r>
                      <a:r>
                        <a:rPr lang="en-US" sz="15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Programme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)</a:t>
                      </a:r>
                      <a:endParaRPr lang="el-GR" sz="1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93" marR="5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500" dirty="0">
                          <a:latin typeface="Calibri"/>
                          <a:ea typeface="Times New Roman"/>
                          <a:cs typeface="Calibri"/>
                        </a:rPr>
                        <a:t>Υπουργείο Υγείας</a:t>
                      </a:r>
                      <a:endParaRPr lang="el-GR" sz="15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500" dirty="0">
                          <a:latin typeface="Calibri"/>
                          <a:ea typeface="Times New Roman"/>
                          <a:cs typeface="Calibri"/>
                        </a:rPr>
                        <a:t>Κλιμάκιο Ευρωπαϊκών Θεμάτων</a:t>
                      </a:r>
                      <a:endParaRPr lang="el-GR" sz="1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93" marR="5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C4"/>
                    </a:solidFill>
                  </a:tcPr>
                </a:tc>
              </a:tr>
              <a:tr h="2991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9.</a:t>
                      </a:r>
                      <a:endParaRPr lang="el-GR" sz="1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93" marR="5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0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5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Ευρώπη για τους Πολίτες</a:t>
                      </a:r>
                      <a:r>
                        <a:rPr lang="en-US" sz="15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(Europe for Citizens)</a:t>
                      </a:r>
                      <a:endParaRPr lang="el-GR" sz="1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93" marR="5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500" dirty="0" smtClean="0">
                          <a:latin typeface="+mn-lt"/>
                          <a:ea typeface="Times New Roman"/>
                          <a:cs typeface="Times New Roman"/>
                        </a:rPr>
                        <a:t>Αναπτυξιακός Οργανισμός ΤΑΛΩΣ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93" marR="5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C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5" y="209550"/>
            <a:ext cx="8482965" cy="784860"/>
          </a:xfrm>
        </p:spPr>
        <p:txBody>
          <a:bodyPr/>
          <a:lstStyle/>
          <a:p>
            <a:pPr algn="l">
              <a:lnSpc>
                <a:spcPts val="2500"/>
              </a:lnSpc>
            </a:pPr>
            <a:r>
              <a:rPr lang="el-GR" sz="2800" b="1" spc="-150" dirty="0" smtClean="0">
                <a:latin typeface="Calibri" pitchFamily="34" charset="0"/>
              </a:rPr>
              <a:t>Ανταγωνιστικά Προγράμματα</a:t>
            </a:r>
            <a:r>
              <a:rPr lang="en-US" sz="2800" b="1" spc="-150" dirty="0" smtClean="0">
                <a:latin typeface="Calibri" pitchFamily="34" charset="0"/>
              </a:rPr>
              <a:t>:</a:t>
            </a:r>
            <a:r>
              <a:rPr lang="el-GR" sz="2800" b="1" spc="-150" dirty="0" smtClean="0">
                <a:latin typeface="Calibri" pitchFamily="34" charset="0"/>
              </a:rPr>
              <a:t/>
            </a:r>
            <a:br>
              <a:rPr lang="el-GR" sz="2800" b="1" spc="-150" dirty="0" smtClean="0">
                <a:latin typeface="Calibri" pitchFamily="34" charset="0"/>
              </a:rPr>
            </a:br>
            <a:r>
              <a:rPr lang="el-GR" sz="2800" b="1" spc="-150" dirty="0" smtClean="0">
                <a:latin typeface="Calibri" pitchFamily="34" charset="0"/>
              </a:rPr>
              <a:t>Πραγματική </a:t>
            </a:r>
            <a:r>
              <a:rPr lang="el-GR" sz="2800" b="1" spc="-150" dirty="0">
                <a:latin typeface="Calibri" pitchFamily="34" charset="0"/>
              </a:rPr>
              <a:t>Απορρόφηση πόρων από Κύπρο</a:t>
            </a:r>
            <a:r>
              <a:rPr lang="en-GB" sz="2800" b="1" spc="-150" dirty="0">
                <a:latin typeface="Calibri" pitchFamily="34" charset="0"/>
              </a:rPr>
              <a:t>, </a:t>
            </a:r>
            <a:r>
              <a:rPr lang="en-GB" sz="2800" b="1" spc="-150" dirty="0" smtClean="0">
                <a:latin typeface="Calibri" pitchFamily="34" charset="0"/>
              </a:rPr>
              <a:t>2007-201</a:t>
            </a:r>
            <a:r>
              <a:rPr lang="el-GR" sz="2800" b="1" spc="-150" dirty="0" smtClean="0">
                <a:latin typeface="Calibri" pitchFamily="34" charset="0"/>
              </a:rPr>
              <a:t>3</a:t>
            </a:r>
            <a:endParaRPr lang="en-GB" sz="2800" spc="-15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228725"/>
          <a:ext cx="7905750" cy="4449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4001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4197"/>
            <a:ext cx="9144000" cy="1340515"/>
          </a:xfrm>
        </p:spPr>
        <p:txBody>
          <a:bodyPr/>
          <a:lstStyle/>
          <a:p>
            <a:r>
              <a:rPr lang="el-GR" sz="3200" b="1" dirty="0" smtClean="0"/>
              <a:t>Αποτελεσματική Αξιοποίηση των Ανταγωνιστικών</a:t>
            </a:r>
            <a:br>
              <a:rPr lang="el-GR" sz="3200" b="1" dirty="0" smtClean="0"/>
            </a:br>
            <a:r>
              <a:rPr lang="el-GR" sz="3200" b="1" dirty="0" smtClean="0"/>
              <a:t>Προγραμμάτων της ΕΕ</a:t>
            </a: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Ενέργειες- Μέτρα </a:t>
            </a: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 smtClean="0"/>
              <a:t> </a:t>
            </a:r>
            <a:endParaRPr lang="el-G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078707"/>
          </a:xfrm>
        </p:spPr>
        <p:txBody>
          <a:bodyPr/>
          <a:lstStyle/>
          <a:p>
            <a:r>
              <a:rPr lang="el-GR" b="1" dirty="0" smtClean="0"/>
              <a:t>Πληροφόρηση –Έγκαιρη Ενημέρωση: Πύλη Ενημέρωσης, Σεμινάρια, Άλλες Δράσεις Πληροφόρησης </a:t>
            </a:r>
          </a:p>
          <a:p>
            <a:r>
              <a:rPr lang="el-GR" b="1" dirty="0" smtClean="0"/>
              <a:t>Ενίσχυση των Δόμων στην Κύπρο: Συντονισμός,  Αναβάθμιση των Σημείων Επαφής</a:t>
            </a:r>
          </a:p>
          <a:p>
            <a:r>
              <a:rPr lang="el-GR" b="1" dirty="0" smtClean="0"/>
              <a:t>Παροχή Αρωγής στους Δυνητικούς Δικαιούχους   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xmlns="" val="488175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l-GR" sz="6600" b="1" dirty="0" smtClean="0"/>
              <a:t>Γ</a:t>
            </a:r>
            <a:r>
              <a:rPr lang="el-GR" sz="6600" dirty="0" smtClean="0"/>
              <a:t>. </a:t>
            </a:r>
            <a:r>
              <a:rPr lang="el-GR" sz="6600" b="1" dirty="0" smtClean="0"/>
              <a:t>Πύλη Ενημέρωσης</a:t>
            </a:r>
          </a:p>
          <a:p>
            <a:pPr marL="0" indent="0" algn="ctr">
              <a:buNone/>
            </a:pPr>
            <a:r>
              <a:rPr lang="el-GR" sz="6600" b="1" dirty="0" smtClean="0"/>
              <a:t>Χρηματοδοτικών Προγραμμάτων </a:t>
            </a:r>
            <a:endParaRPr lang="el-GR" sz="6600" b="1" dirty="0"/>
          </a:p>
        </p:txBody>
      </p:sp>
    </p:spTree>
    <p:extLst>
      <p:ext uri="{BB962C8B-B14F-4D97-AF65-F5344CB8AC3E}">
        <p14:creationId xmlns:p14="http://schemas.microsoft.com/office/powerpoint/2010/main" xmlns="" val="20839988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Πύλη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16079" y="1820253"/>
            <a:ext cx="3297060" cy="2116631"/>
          </a:xfrm>
        </p:spPr>
      </p:pic>
      <p:sp>
        <p:nvSpPr>
          <p:cNvPr id="5" name="Left-Right Arrow 4"/>
          <p:cNvSpPr/>
          <p:nvPr/>
        </p:nvSpPr>
        <p:spPr>
          <a:xfrm rot="1582162">
            <a:off x="2192807" y="1817982"/>
            <a:ext cx="1450555" cy="289707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5"/>
          <p:cNvSpPr/>
          <p:nvPr/>
        </p:nvSpPr>
        <p:spPr>
          <a:xfrm>
            <a:off x="273465" y="542925"/>
            <a:ext cx="2422110" cy="1667011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 smtClean="0">
                <a:solidFill>
                  <a:schemeClr val="tx1"/>
                </a:solidFill>
              </a:rPr>
              <a:t>Υπουργεία/ Υπηρεσίες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7" name="Cloud 6"/>
          <p:cNvSpPr/>
          <p:nvPr/>
        </p:nvSpPr>
        <p:spPr>
          <a:xfrm>
            <a:off x="273464" y="3888339"/>
            <a:ext cx="2644620" cy="1472969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 smtClean="0">
                <a:solidFill>
                  <a:schemeClr val="tx1"/>
                </a:solidFill>
              </a:rPr>
              <a:t>Διαχειριστικές Αρχές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8" name="Left-Right Arrow 7"/>
          <p:cNvSpPr/>
          <p:nvPr/>
        </p:nvSpPr>
        <p:spPr>
          <a:xfrm rot="19475598">
            <a:off x="1820751" y="3241830"/>
            <a:ext cx="1447185" cy="303926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-Right Arrow 8"/>
          <p:cNvSpPr/>
          <p:nvPr/>
        </p:nvSpPr>
        <p:spPr>
          <a:xfrm rot="20082230">
            <a:off x="5385443" y="2096494"/>
            <a:ext cx="1343884" cy="226884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loud 9"/>
          <p:cNvSpPr/>
          <p:nvPr/>
        </p:nvSpPr>
        <p:spPr>
          <a:xfrm>
            <a:off x="6057386" y="444485"/>
            <a:ext cx="2879872" cy="1686587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 smtClean="0">
                <a:solidFill>
                  <a:schemeClr val="tx1"/>
                </a:solidFill>
              </a:rPr>
              <a:t>Γενικές Διευθύνσεις</a:t>
            </a:r>
            <a:r>
              <a:rPr lang="en-US" sz="2000" b="1" smtClean="0">
                <a:solidFill>
                  <a:schemeClr val="tx1"/>
                </a:solidFill>
              </a:rPr>
              <a:t> EE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1" name="Cloud 10"/>
          <p:cNvSpPr/>
          <p:nvPr/>
        </p:nvSpPr>
        <p:spPr>
          <a:xfrm>
            <a:off x="6486526" y="3790949"/>
            <a:ext cx="2450731" cy="1647825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 smtClean="0">
                <a:solidFill>
                  <a:schemeClr val="tx1"/>
                </a:solidFill>
              </a:rPr>
              <a:t>Σημεία Επαφής 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2" name="Left-Right Arrow 11"/>
          <p:cNvSpPr/>
          <p:nvPr/>
        </p:nvSpPr>
        <p:spPr>
          <a:xfrm rot="1582162">
            <a:off x="5634163" y="3341933"/>
            <a:ext cx="1590018" cy="255114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316079" y="1287779"/>
            <a:ext cx="2438069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l-GR" sz="2300" b="1" dirty="0" smtClean="0">
                <a:solidFill>
                  <a:srgbClr val="0000FF"/>
                </a:solidFill>
              </a:rPr>
              <a:t>Πύλη Ενημέρωσης</a:t>
            </a:r>
            <a:endParaRPr lang="en-US" sz="2300" dirty="0">
              <a:solidFill>
                <a:srgbClr val="0000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222159" y="4057358"/>
            <a:ext cx="339098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1" u="sng" dirty="0" smtClean="0">
                <a:solidFill>
                  <a:srgbClr val="0000FF"/>
                </a:solidFill>
              </a:rPr>
              <a:t>http://www.fundingprogrammesportal.gov.cy</a:t>
            </a:r>
            <a:endParaRPr lang="en-US" sz="1300" u="sng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7622"/>
            <a:ext cx="7924800" cy="676276"/>
          </a:xfrm>
        </p:spPr>
        <p:txBody>
          <a:bodyPr/>
          <a:lstStyle/>
          <a:p>
            <a:r>
              <a:rPr lang="el-GR" sz="3200" b="1" dirty="0" smtClean="0"/>
              <a:t>Δομή Παρουσίασης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23898"/>
            <a:ext cx="9144000" cy="5114927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l-GR" sz="2800" b="1" dirty="0"/>
              <a:t>Εισαγωγή: Ταμεία και Προγράμματα της ΕΕ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l-GR" sz="2800" b="1" dirty="0" smtClean="0"/>
              <a:t>Α. Ταμεία: Πόροι </a:t>
            </a:r>
            <a:r>
              <a:rPr lang="el-GR" sz="2800" b="1" dirty="0"/>
              <a:t>των Ευρωπαϊκών Ταμείων για την </a:t>
            </a:r>
            <a:r>
              <a:rPr lang="el-GR" sz="2800" b="1" dirty="0" smtClean="0"/>
              <a:t>Κύπρο, </a:t>
            </a:r>
            <a:r>
              <a:rPr lang="el-GR" sz="2800" b="1" dirty="0"/>
              <a:t>Ευκαιρίες </a:t>
            </a:r>
            <a:r>
              <a:rPr lang="el-GR" sz="2800" b="1" dirty="0" smtClean="0"/>
              <a:t>Χρηματοδότησης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l-GR" sz="2800" b="1" dirty="0" smtClean="0"/>
              <a:t>Β. Ανταγωνιστικά Προγράμματα της ΕΕ: Πλαίσιο και Πληροφόρηση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l-GR" sz="2800" b="1" dirty="0" smtClean="0"/>
              <a:t>Γ. Πύλη Ενημέρωσης- Πληροφόρηση και Άλλες Ενέργειες </a:t>
            </a:r>
            <a:r>
              <a:rPr lang="el-GR" sz="2800" b="1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endParaRPr lang="el-GR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0947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title"/>
          </p:nvPr>
        </p:nvSpPr>
        <p:spPr>
          <a:xfrm>
            <a:off x="457200" y="572163"/>
            <a:ext cx="8229600" cy="999462"/>
          </a:xfrm>
        </p:spPr>
        <p:txBody>
          <a:bodyPr/>
          <a:lstStyle/>
          <a:p>
            <a:pPr lvl="0" algn="l"/>
            <a:r>
              <a:rPr lang="el-GR" sz="3200" b="1" dirty="0" smtClean="0"/>
              <a:t>Πληροφορίες Πύλης Ενημέρωσης</a:t>
            </a:r>
            <a:br>
              <a:rPr lang="el-GR" sz="3200" b="1" dirty="0" smtClean="0"/>
            </a:br>
            <a:r>
              <a:rPr lang="el-GR" sz="3200" b="1" dirty="0" smtClean="0"/>
              <a:t>4 κατηγορίες Χρηματοδοτικών Προγραμμάτων</a:t>
            </a:r>
            <a:r>
              <a:rPr lang="en-US" sz="3200" b="1" dirty="0" smtClean="0"/>
              <a:t>: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59551008"/>
              </p:ext>
            </p:extLst>
          </p:nvPr>
        </p:nvGraphicFramePr>
        <p:xfrm>
          <a:off x="611024" y="1781175"/>
          <a:ext cx="8229600" cy="3695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94327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533775" y="1133475"/>
            <a:ext cx="5286375" cy="454543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 sz="2800" b="1" dirty="0" smtClean="0">
              <a:solidFill>
                <a:srgbClr val="4F81BD">
                  <a:lumMod val="75000"/>
                </a:srgbClr>
              </a:solidFill>
            </a:endParaRPr>
          </a:p>
        </p:txBody>
      </p:sp>
      <p:pic>
        <p:nvPicPr>
          <p:cNvPr id="7" name="Picture 6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67" y="899886"/>
            <a:ext cx="9069066" cy="477902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www.fundingprogrammesportal.gov.cy</a:t>
            </a:r>
            <a:endParaRPr lang="el-GR" sz="3600" b="1" dirty="0"/>
          </a:p>
        </p:txBody>
      </p:sp>
    </p:spTree>
    <p:extLst>
      <p:ext uri="{BB962C8B-B14F-4D97-AF65-F5344CB8AC3E}">
        <p14:creationId xmlns:p14="http://schemas.microsoft.com/office/powerpoint/2010/main" xmlns="" val="39056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324" y="590549"/>
            <a:ext cx="7991476" cy="733426"/>
          </a:xfrm>
        </p:spPr>
        <p:txBody>
          <a:bodyPr/>
          <a:lstStyle/>
          <a:p>
            <a:r>
              <a:rPr lang="el-GR" sz="3200" b="1" dirty="0" smtClean="0"/>
              <a:t>Πληροφορίες Πύλης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3975"/>
            <a:ext cx="8601075" cy="4250156"/>
          </a:xfrm>
        </p:spPr>
        <p:txBody>
          <a:bodyPr/>
          <a:lstStyle/>
          <a:p>
            <a:r>
              <a:rPr lang="el-GR" b="1" dirty="0" smtClean="0">
                <a:latin typeface="+mj-lt"/>
              </a:rPr>
              <a:t>Προσκλήσεις Υποβολής Προτάσεων / Αιτήσεων</a:t>
            </a:r>
          </a:p>
          <a:p>
            <a:r>
              <a:rPr lang="el-GR" b="1" dirty="0" smtClean="0">
                <a:latin typeface="+mj-lt"/>
              </a:rPr>
              <a:t>Ημερομηνίες Έναρξης / Λήξης</a:t>
            </a:r>
          </a:p>
          <a:p>
            <a:r>
              <a:rPr lang="el-GR" b="1" dirty="0" smtClean="0">
                <a:latin typeface="+mj-lt"/>
              </a:rPr>
              <a:t>Ανά Πρόγραμμα και ανά θέμα</a:t>
            </a:r>
          </a:p>
          <a:p>
            <a:r>
              <a:rPr lang="el-GR" b="1" dirty="0" smtClean="0">
                <a:latin typeface="+mj-lt"/>
              </a:rPr>
              <a:t>Ευρύ φάσμα Δικαιούχων</a:t>
            </a:r>
          </a:p>
          <a:p>
            <a:r>
              <a:rPr lang="el-GR" b="1" dirty="0" smtClean="0">
                <a:latin typeface="+mj-lt"/>
              </a:rPr>
              <a:t>Συνδέσεις με όλες τις αρμόδιες αρχές και ιστοσελίδες – πρόσβαση στα σχετικά έγγραφα</a:t>
            </a:r>
          </a:p>
          <a:p>
            <a:pPr marL="0" indent="0">
              <a:buNone/>
            </a:pP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521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 b="1" dirty="0" smtClean="0"/>
              <a:t>Κατηγορίες Προγραμμάτων</a:t>
            </a:r>
            <a:r>
              <a:rPr lang="en-US" sz="3000" b="1" dirty="0" smtClean="0"/>
              <a:t>:</a:t>
            </a:r>
            <a:r>
              <a:rPr lang="el-GR" sz="2400" b="1" dirty="0" smtClean="0"/>
              <a:t/>
            </a:r>
            <a:br>
              <a:rPr lang="el-GR" sz="2400" b="1" dirty="0" smtClean="0"/>
            </a:br>
            <a:endParaRPr lang="el-GR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50548"/>
            <a:ext cx="8229600" cy="4130844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l-GR" sz="2600" b="1" dirty="0" smtClean="0">
                <a:latin typeface="+mj-lt"/>
              </a:rPr>
              <a:t>Ανταγωνιστικά Προγράμματα</a:t>
            </a:r>
            <a:r>
              <a:rPr lang="en-US" sz="2600" b="1" dirty="0" smtClean="0">
                <a:latin typeface="+mj-lt"/>
              </a:rPr>
              <a:t> EE, 2014-2020</a:t>
            </a:r>
            <a:endParaRPr lang="el-GR" sz="2600" b="1" dirty="0" smtClean="0">
              <a:latin typeface="+mj-lt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l-GR" sz="2600" b="1" dirty="0" smtClean="0">
                <a:latin typeface="+mj-lt"/>
              </a:rPr>
              <a:t>Συγχρηματοδοτούμενα Προγράμματα ΕΕ</a:t>
            </a:r>
          </a:p>
          <a:p>
            <a:pPr marL="266700" indent="-266700">
              <a:spcBef>
                <a:spcPts val="0"/>
              </a:spcBef>
              <a:spcAft>
                <a:spcPts val="1200"/>
              </a:spcAft>
            </a:pPr>
            <a:r>
              <a:rPr lang="el-GR" sz="2600" b="1" dirty="0" smtClean="0">
                <a:latin typeface="+mj-lt"/>
              </a:rPr>
              <a:t>Ευρωπαϊκά Διαρθρωτικά και Επενδυτικά Ταμεία</a:t>
            </a:r>
            <a:endParaRPr lang="en-US" sz="2600" b="1" dirty="0" smtClean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l-GR" sz="2600" b="1" dirty="0" smtClean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el-GR" sz="2600" dirty="0" smtClean="0">
                <a:latin typeface="+mj-lt"/>
              </a:rPr>
              <a:t>- Διαρθρωτικά Ταμεία και Ταμείο Συνοχής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sz="2600" dirty="0" smtClean="0">
                <a:latin typeface="+mj-lt"/>
              </a:rPr>
              <a:t>    - Ταμείο για την Αγροτική Ανάπτυξη</a:t>
            </a:r>
            <a:endParaRPr lang="en-US" sz="2600" dirty="0" smtClean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l-GR" sz="2600" dirty="0" smtClean="0">
                <a:latin typeface="+mj-lt"/>
              </a:rPr>
              <a:t>    - Ταμείο για Θαλάσσια Πολιτική και Αλιεία</a:t>
            </a:r>
          </a:p>
          <a:p>
            <a:pPr marL="0" indent="0">
              <a:spcBef>
                <a:spcPts val="0"/>
              </a:spcBef>
              <a:buNone/>
            </a:pPr>
            <a:endParaRPr lang="el-GR" sz="26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66700" indent="-266700">
              <a:spcBef>
                <a:spcPts val="0"/>
              </a:spcBef>
            </a:pPr>
            <a:r>
              <a:rPr lang="el-GR" sz="2600" b="1" dirty="0" smtClean="0">
                <a:latin typeface="+mj-lt"/>
              </a:rPr>
              <a:t>Ταμείο Ασύλου, Μετανάστευσης και Ένταξης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</a:rPr>
              <a:t>    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l-GR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7548"/>
            <a:ext cx="8229600" cy="696219"/>
          </a:xfrm>
        </p:spPr>
        <p:txBody>
          <a:bodyPr/>
          <a:lstStyle/>
          <a:p>
            <a:r>
              <a:rPr lang="el-GR" sz="2800" b="1" dirty="0" smtClean="0"/>
              <a:t>Κατηγορίες Προγραμμάτων</a:t>
            </a:r>
            <a:r>
              <a:rPr lang="en-US" sz="2800" b="1" dirty="0" smtClean="0"/>
              <a:t>:</a:t>
            </a:r>
            <a:endParaRPr lang="el-G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3767"/>
            <a:ext cx="8229600" cy="4926432"/>
          </a:xfrm>
        </p:spPr>
        <p:txBody>
          <a:bodyPr/>
          <a:lstStyle/>
          <a:p>
            <a:pPr>
              <a:buNone/>
            </a:pPr>
            <a:r>
              <a:rPr lang="el-GR" sz="2100" b="1" dirty="0" smtClean="0">
                <a:latin typeface="+mj-lt"/>
              </a:rPr>
              <a:t>3. Μηχανισμοί ΕΟΧ/Νορβηγίας &amp; Ελβετική Συνεισφορά</a:t>
            </a:r>
          </a:p>
          <a:p>
            <a:pPr marL="266700" indent="-266700"/>
            <a:r>
              <a:rPr lang="el-GR" sz="2100" b="1" dirty="0" smtClean="0">
                <a:latin typeface="+mj-lt"/>
              </a:rPr>
              <a:t>Χρηματοδοτικοί Μηχανισμοί ΕΟΧ και Νορβηγίας</a:t>
            </a:r>
            <a:r>
              <a:rPr lang="el-GR" sz="2600" b="1" dirty="0" smtClean="0">
                <a:latin typeface="+mj-lt"/>
              </a:rPr>
              <a:t> </a:t>
            </a:r>
            <a:r>
              <a:rPr lang="el-GR" sz="21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266700" indent="-266700">
              <a:buNone/>
            </a:pPr>
            <a:r>
              <a:rPr lang="el-GR" sz="2100" dirty="0" smtClean="0">
                <a:solidFill>
                  <a:schemeClr val="accent1">
                    <a:lumMod val="75000"/>
                  </a:schemeClr>
                </a:solidFill>
              </a:rPr>
              <a:t>     </a:t>
            </a:r>
            <a:r>
              <a:rPr lang="el-GR" sz="2100" dirty="0" smtClean="0">
                <a:latin typeface="+mj-lt"/>
              </a:rPr>
              <a:t>(€ 3.6 εκ. και € 3.7 εκ. </a:t>
            </a:r>
            <a:r>
              <a:rPr lang="el-GR" sz="2100" dirty="0" smtClean="0">
                <a:latin typeface="+mj-lt"/>
                <a:sym typeface="Tahoma"/>
              </a:rPr>
              <a:t>για περίοδο 2009-2014)</a:t>
            </a:r>
          </a:p>
          <a:p>
            <a:pPr fontAlgn="t">
              <a:buNone/>
            </a:pPr>
            <a:r>
              <a:rPr lang="el-GR" sz="2100" dirty="0" smtClean="0">
                <a:latin typeface="+mj-lt"/>
                <a:sym typeface="Tahoma"/>
              </a:rPr>
              <a:t>	</a:t>
            </a:r>
            <a:r>
              <a:rPr lang="en-US" sz="2100" dirty="0" smtClean="0">
                <a:latin typeface="+mj-lt"/>
                <a:sym typeface="Tahoma"/>
              </a:rPr>
              <a:t>-</a:t>
            </a:r>
            <a:r>
              <a:rPr lang="el-GR" sz="2100" dirty="0" smtClean="0">
                <a:latin typeface="+mj-lt"/>
                <a:sym typeface="Tahoma"/>
              </a:rPr>
              <a:t>ΜΚΟ (Ενημέρωση </a:t>
            </a:r>
            <a:r>
              <a:rPr lang="en-US" sz="2100" dirty="0" smtClean="0">
                <a:latin typeface="+mj-lt"/>
                <a:sym typeface="Tahoma"/>
              </a:rPr>
              <a:t>E</a:t>
            </a:r>
            <a:r>
              <a:rPr lang="el-GR" sz="2100" dirty="0" err="1" smtClean="0">
                <a:latin typeface="+mj-lt"/>
                <a:sym typeface="Tahoma"/>
              </a:rPr>
              <a:t>φήβων</a:t>
            </a:r>
            <a:r>
              <a:rPr lang="el-GR" sz="2100" dirty="0" smtClean="0">
                <a:latin typeface="+mj-lt"/>
                <a:sym typeface="Tahoma"/>
              </a:rPr>
              <a:t> στα Γυμνάσια σε θέματα Σεξουαλικής Διαπαιδαγώγησης, Παροχή Υπηρεσιών Φροντίδας Μικρών Παιδιών, Αποκατάσταση και Ψυχολογική Στήριξη Παιδιών με Καρδιακές Παθήσεις)</a:t>
            </a:r>
            <a:endParaRPr lang="en-US" sz="2100" dirty="0" smtClean="0">
              <a:latin typeface="+mj-lt"/>
            </a:endParaRPr>
          </a:p>
          <a:p>
            <a:pPr marL="266700" indent="-266700"/>
            <a:r>
              <a:rPr lang="el-GR" sz="2100" b="1" dirty="0" smtClean="0">
                <a:latin typeface="+mj-lt"/>
              </a:rPr>
              <a:t>Πρόγραμμα Συνεργασίας μεταξύ Ελβετίας και Κύπρου </a:t>
            </a:r>
          </a:p>
          <a:p>
            <a:pPr marL="266700" indent="-266700">
              <a:buNone/>
            </a:pPr>
            <a:r>
              <a:rPr lang="el-GR" sz="2100" b="1" dirty="0" smtClean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el-GR" sz="2100" dirty="0" smtClean="0">
                <a:latin typeface="+mj-lt"/>
                <a:sym typeface="Tahoma"/>
              </a:rPr>
              <a:t>(€ 4.9 εκ. για περίοδο 2007-2017) </a:t>
            </a:r>
            <a:endParaRPr lang="en-US" sz="2100" dirty="0" smtClean="0">
              <a:latin typeface="+mj-lt"/>
              <a:sym typeface="Tahoma"/>
            </a:endParaRPr>
          </a:p>
          <a:p>
            <a:pPr marL="266700" indent="-266700">
              <a:buNone/>
            </a:pPr>
            <a:r>
              <a:rPr lang="en-US" sz="2100" dirty="0" smtClean="0">
                <a:latin typeface="+mj-lt"/>
                <a:sym typeface="Tahoma"/>
              </a:rPr>
              <a:t>    - </a:t>
            </a:r>
            <a:r>
              <a:rPr lang="el-GR" sz="2100" dirty="0" smtClean="0">
                <a:latin typeface="+mj-lt"/>
                <a:sym typeface="Tahoma"/>
              </a:rPr>
              <a:t>Εκσυγχρονισμός της Τεχνικής Επαγγελματικής Κατάρτισης του </a:t>
            </a:r>
            <a:r>
              <a:rPr lang="en-US" sz="2100" dirty="0" smtClean="0">
                <a:latin typeface="+mj-lt"/>
                <a:sym typeface="Tahoma"/>
              </a:rPr>
              <a:t>   </a:t>
            </a:r>
            <a:r>
              <a:rPr lang="el-GR" sz="2100" dirty="0" smtClean="0">
                <a:latin typeface="+mj-lt"/>
                <a:sym typeface="Tahoma"/>
              </a:rPr>
              <a:t>Κέντρου </a:t>
            </a:r>
            <a:r>
              <a:rPr lang="en-US" sz="2100" dirty="0" smtClean="0">
                <a:latin typeface="+mj-lt"/>
                <a:sym typeface="Tahoma"/>
              </a:rPr>
              <a:t>  </a:t>
            </a:r>
            <a:r>
              <a:rPr lang="el-GR" sz="2100" dirty="0" smtClean="0">
                <a:latin typeface="+mj-lt"/>
                <a:sym typeface="Tahoma"/>
              </a:rPr>
              <a:t>Παραγωγικότητας Κύπρο</a:t>
            </a:r>
          </a:p>
          <a:p>
            <a:pPr marL="266700" indent="-266700"/>
            <a:r>
              <a:rPr lang="el-GR" sz="2100" b="1" dirty="0" smtClean="0">
                <a:latin typeface="+mj-lt"/>
              </a:rPr>
              <a:t>Όλοι οι πόροι έχουν δεσμευτεί</a:t>
            </a:r>
          </a:p>
          <a:p>
            <a:pPr marL="266700" indent="-266700"/>
            <a:r>
              <a:rPr lang="el-GR" sz="2100" b="1" dirty="0" smtClean="0">
                <a:latin typeface="+mj-lt"/>
              </a:rPr>
              <a:t>Σε αναμονή για ενδεχόμενο νέων Συμφωνιών Χρηματοδότησης</a:t>
            </a:r>
            <a:endParaRPr lang="en-US" sz="2100" b="1" dirty="0" smtClean="0">
              <a:latin typeface="+mj-lt"/>
            </a:endParaRP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7548"/>
            <a:ext cx="8229600" cy="592552"/>
          </a:xfrm>
        </p:spPr>
        <p:txBody>
          <a:bodyPr/>
          <a:lstStyle/>
          <a:p>
            <a:r>
              <a:rPr lang="el-GR" sz="2400" b="1" dirty="0" smtClean="0"/>
              <a:t>Κατηγορίες Προγραμμάτων</a:t>
            </a:r>
            <a:r>
              <a:rPr lang="en-US" sz="2400" b="1" dirty="0" smtClean="0"/>
              <a:t>:</a:t>
            </a:r>
            <a:endParaRPr lang="el-G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612107"/>
          </a:xfrm>
        </p:spPr>
        <p:txBody>
          <a:bodyPr/>
          <a:lstStyle/>
          <a:p>
            <a:pPr marL="514350" indent="-514350">
              <a:buAutoNum type="arabicPeriod" startAt="4"/>
            </a:pPr>
            <a:r>
              <a:rPr lang="el-GR" sz="2400" b="1" dirty="0" smtClean="0">
                <a:latin typeface="+mj-lt"/>
              </a:rPr>
              <a:t>Εθνικά Σχέδια Κινήτρων </a:t>
            </a:r>
          </a:p>
          <a:p>
            <a:pPr marL="0" indent="0">
              <a:buNone/>
            </a:pPr>
            <a:r>
              <a:rPr lang="el-GR" sz="2400" u="sng" dirty="0" smtClean="0">
                <a:latin typeface="+mj-lt"/>
              </a:rPr>
              <a:t>Σχέδια που εκδίδονται από</a:t>
            </a:r>
            <a:r>
              <a:rPr lang="en-US" sz="2400" dirty="0" smtClean="0">
                <a:latin typeface="+mj-lt"/>
              </a:rPr>
              <a:t>:</a:t>
            </a:r>
            <a:endParaRPr lang="el-GR" sz="2400" dirty="0" smtClean="0">
              <a:latin typeface="+mj-lt"/>
            </a:endParaRPr>
          </a:p>
          <a:p>
            <a:r>
              <a:rPr lang="el-GR" sz="2400" dirty="0" smtClean="0">
                <a:latin typeface="+mj-lt"/>
              </a:rPr>
              <a:t>Υπουργείο Ενέργειας, Εμπορίου, Βιομηχανίας και Τουρισμού</a:t>
            </a:r>
          </a:p>
          <a:p>
            <a:r>
              <a:rPr lang="el-GR" sz="2400" dirty="0" smtClean="0">
                <a:latin typeface="+mj-lt"/>
              </a:rPr>
              <a:t>Υπουργείο Εργασίας, Πρόνοιας και Κοινωνικών Ασφαλίσεων</a:t>
            </a:r>
          </a:p>
          <a:p>
            <a:r>
              <a:rPr lang="el-GR" sz="2400" dirty="0" smtClean="0">
                <a:latin typeface="+mj-lt"/>
              </a:rPr>
              <a:t>Υπουργείο Εσωτερικών</a:t>
            </a:r>
          </a:p>
          <a:p>
            <a:r>
              <a:rPr lang="el-GR" sz="2400" dirty="0" smtClean="0">
                <a:latin typeface="+mj-lt"/>
              </a:rPr>
              <a:t>Υπουργείο Παιδείας και Πολιτισμού</a:t>
            </a:r>
          </a:p>
          <a:p>
            <a:r>
              <a:rPr lang="el-GR" sz="2400" dirty="0" smtClean="0">
                <a:latin typeface="+mj-lt"/>
              </a:rPr>
              <a:t>Γενική Διεύθυνση Ευρωπαϊκών Προγραμμάτων, Συντονισμού και Ανάπτυξης (ΓΔ ΕΠΣΑ)</a:t>
            </a:r>
          </a:p>
          <a:p>
            <a:r>
              <a:rPr lang="el-GR" sz="2400" dirty="0" smtClean="0">
                <a:latin typeface="+mj-lt"/>
              </a:rPr>
              <a:t>Κυπριακός Οργανισμός Τουρισμού</a:t>
            </a:r>
          </a:p>
          <a:p>
            <a:r>
              <a:rPr lang="el-GR" sz="2400" dirty="0" smtClean="0">
                <a:latin typeface="+mj-lt"/>
              </a:rPr>
              <a:t>Οργανισμός Νεολαίας Κύπρου</a:t>
            </a:r>
            <a:endParaRPr lang="en-GB" sz="2400" dirty="0" smtClean="0">
              <a:latin typeface="+mj-lt"/>
            </a:endParaRPr>
          </a:p>
          <a:p>
            <a:pPr marL="514350" indent="-514350"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704850" y="514349"/>
            <a:ext cx="7981950" cy="788671"/>
          </a:xfrm>
        </p:spPr>
        <p:txBody>
          <a:bodyPr/>
          <a:lstStyle/>
          <a:p>
            <a:pPr algn="l"/>
            <a:r>
              <a:rPr lang="el-GR" sz="3200" b="1" dirty="0" smtClean="0"/>
              <a:t>Διευκολύνσεις/Υπηρεσίες Πύλης</a:t>
            </a:r>
            <a:endParaRPr lang="en-US" sz="3200" b="1" dirty="0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0" y="1394460"/>
            <a:ext cx="9144000" cy="4284447"/>
          </a:xfrm>
        </p:spPr>
        <p:txBody>
          <a:bodyPr/>
          <a:lstStyle/>
          <a:p>
            <a:pPr marL="266700" indent="-266700">
              <a:lnSpc>
                <a:spcPct val="114000"/>
              </a:lnSpc>
            </a:pPr>
            <a:r>
              <a:rPr lang="el-GR" sz="2800" b="1" dirty="0" smtClean="0">
                <a:latin typeface="+mj-lt"/>
              </a:rPr>
              <a:t>Ευρετήριο Χρηματοδοτικών Προγραμμάτων και Προσκλήσεων </a:t>
            </a:r>
          </a:p>
          <a:p>
            <a:pPr marL="266700" indent="-266700">
              <a:lnSpc>
                <a:spcPct val="114000"/>
              </a:lnSpc>
            </a:pPr>
            <a:r>
              <a:rPr lang="el-GR" sz="2800" b="1" dirty="0" smtClean="0">
                <a:latin typeface="+mj-lt"/>
              </a:rPr>
              <a:t>Εγγραφή μέλους: </a:t>
            </a:r>
            <a:r>
              <a:rPr lang="el-GR" sz="2800" b="1" dirty="0" err="1" smtClean="0">
                <a:latin typeface="+mj-lt"/>
              </a:rPr>
              <a:t>email</a:t>
            </a:r>
            <a:r>
              <a:rPr lang="el-GR" sz="2800" b="1" dirty="0" smtClean="0">
                <a:latin typeface="+mj-lt"/>
              </a:rPr>
              <a:t> </a:t>
            </a:r>
            <a:r>
              <a:rPr lang="el-GR" sz="2800" b="1" dirty="0" err="1" smtClean="0">
                <a:latin typeface="+mj-lt"/>
              </a:rPr>
              <a:t>alerts</a:t>
            </a:r>
            <a:r>
              <a:rPr lang="el-GR" sz="2800" b="1" dirty="0" smtClean="0">
                <a:latin typeface="+mj-lt"/>
              </a:rPr>
              <a:t> όταν ανοίγουν νέα προγράμματα/νέες προσκλήσεις</a:t>
            </a:r>
          </a:p>
          <a:p>
            <a:pPr marL="266700" indent="-266700">
              <a:lnSpc>
                <a:spcPct val="114000"/>
              </a:lnSpc>
            </a:pPr>
            <a:r>
              <a:rPr lang="el-GR" sz="2800" b="1" dirty="0">
                <a:latin typeface="+mj-lt"/>
              </a:rPr>
              <a:t>Σύνδεση με εξειδικευμένες ιστοσελίδες προκηρύξεων</a:t>
            </a:r>
          </a:p>
          <a:p>
            <a:pPr marL="266700" indent="-266700">
              <a:lnSpc>
                <a:spcPct val="114000"/>
              </a:lnSpc>
            </a:pPr>
            <a:r>
              <a:rPr lang="el-GR" sz="2800" b="1" dirty="0" smtClean="0">
                <a:latin typeface="+mj-lt"/>
              </a:rPr>
              <a:t>Πληροφορίες/στοιχεία </a:t>
            </a:r>
            <a:r>
              <a:rPr lang="el-GR" sz="2800" b="1" dirty="0">
                <a:latin typeface="+mj-lt"/>
              </a:rPr>
              <a:t>επικοινωνίας Σημείων Επαφής</a:t>
            </a:r>
            <a:endParaRPr lang="en-US" sz="2800" b="1" dirty="0">
              <a:latin typeface="+mj-lt"/>
            </a:endParaRPr>
          </a:p>
          <a:p>
            <a:pPr marL="266700" indent="-266700">
              <a:lnSpc>
                <a:spcPct val="114000"/>
              </a:lnSpc>
            </a:pPr>
            <a:r>
              <a:rPr lang="el-GR" sz="2800" b="1" dirty="0" smtClean="0">
                <a:latin typeface="+mj-lt"/>
              </a:rPr>
              <a:t>Ενδιαφέρον για συνεργασία - εξεύρεση εταίρων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7548"/>
            <a:ext cx="8229600" cy="573502"/>
          </a:xfrm>
        </p:spPr>
        <p:txBody>
          <a:bodyPr/>
          <a:lstStyle/>
          <a:p>
            <a:r>
              <a:rPr lang="el-GR" sz="2400" b="1" spc="-150" dirty="0" smtClean="0"/>
              <a:t>Προσκλήσεις καταχωρημένες στην Πύλη (</a:t>
            </a:r>
            <a:r>
              <a:rPr lang="en-US" sz="2400" b="1" spc="-150" dirty="0" smtClean="0"/>
              <a:t>21</a:t>
            </a:r>
            <a:r>
              <a:rPr lang="el-GR" sz="2400" b="1" spc="-150" dirty="0" smtClean="0"/>
              <a:t>/0</a:t>
            </a:r>
            <a:r>
              <a:rPr lang="en-US" sz="2400" b="1" spc="-150" dirty="0" smtClean="0"/>
              <a:t>1</a:t>
            </a:r>
            <a:r>
              <a:rPr lang="el-GR" sz="2400" b="1" spc="-150" dirty="0" smtClean="0"/>
              <a:t>/2015)</a:t>
            </a:r>
            <a:endParaRPr lang="el-GR" sz="2400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37507571"/>
              </p:ext>
            </p:extLst>
          </p:nvPr>
        </p:nvGraphicFramePr>
        <p:xfrm>
          <a:off x="659220" y="616688"/>
          <a:ext cx="7765310" cy="4799809"/>
        </p:xfrm>
        <a:graphic>
          <a:graphicData uri="http://schemas.openxmlformats.org/drawingml/2006/table">
            <a:tbl>
              <a:tblPr/>
              <a:tblGrid>
                <a:gridCol w="4791362"/>
                <a:gridCol w="1521658"/>
                <a:gridCol w="1452290"/>
              </a:tblGrid>
              <a:tr h="3263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Ανοικτές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Μελλοντικές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266276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ΣΥΝΟΛΟ: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67277">
                <a:tc>
                  <a:txBody>
                    <a:bodyPr/>
                    <a:lstStyle/>
                    <a:p>
                      <a:pPr algn="l" fontAlgn="ctr"/>
                      <a:r>
                        <a:rPr lang="el-G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Ανταγωνιστικά Προγράμματα ΕΕ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309292">
                <a:tc>
                  <a:txBody>
                    <a:bodyPr/>
                    <a:lstStyle/>
                    <a:p>
                      <a:pPr algn="r" fontAlgn="ctr"/>
                      <a:r>
                        <a:rPr lang="el-G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ΟΡΙΖΟΝΤΑΣ 2020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262490"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ERASMUS+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r>
                        <a:rPr lang="el-G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266276">
                <a:tc>
                  <a:txBody>
                    <a:bodyPr/>
                    <a:lstStyle/>
                    <a:p>
                      <a:pPr marL="0" marR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ΔΗΜΙΟΥΡΓΙΚΗ ΕΥΡΩΠΗ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266276">
                <a:tc>
                  <a:txBody>
                    <a:bodyPr/>
                    <a:lstStyle/>
                    <a:p>
                      <a:pPr marL="0" marR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ΔΙΚΑΙΩΜΑΤΑ ΚΑΙ ΙΘΑΓΕΝΕΙΑ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266276">
                <a:tc>
                  <a:txBody>
                    <a:bodyPr/>
                    <a:lstStyle/>
                    <a:p>
                      <a:pPr marL="0" marR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ΔΙΚΑΙΟΣΥΝΗ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278674">
                <a:tc>
                  <a:txBody>
                    <a:bodyPr/>
                    <a:lstStyle/>
                    <a:p>
                      <a:pPr algn="r" fontAlgn="ctr"/>
                      <a:r>
                        <a:rPr lang="el-G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ΕΥΡΩΠΗ</a:t>
                      </a:r>
                      <a:r>
                        <a:rPr lang="el-GR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ΓΙΑ ΤΟΥΣ ΠΟΛΙΤΕΣ</a:t>
                      </a:r>
                      <a:endParaRPr lang="el-G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452358">
                <a:tc>
                  <a:txBody>
                    <a:bodyPr/>
                    <a:lstStyle/>
                    <a:p>
                      <a:pPr algn="r" fontAlgn="ctr"/>
                      <a:r>
                        <a:rPr lang="el-G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ΤΑΜΕΙΟ</a:t>
                      </a:r>
                      <a:r>
                        <a:rPr lang="el-GR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ΕΣΩΤΕΡΙΚΗΣ ΑΣΦΑΛΕΙΑΣ- </a:t>
                      </a:r>
                      <a:endParaRPr lang="en-US" sz="14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r" fontAlgn="ctr"/>
                      <a:r>
                        <a:rPr lang="el-GR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ΜΕΡΟΣ ΓΙΑ ΑΣΤΥΝΟΜΙΚΗ ΣΥΝΕΡΓΑΣΙΑ</a:t>
                      </a:r>
                      <a:endParaRPr lang="el-G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266277">
                <a:tc>
                  <a:txBody>
                    <a:bodyPr/>
                    <a:lstStyle/>
                    <a:p>
                      <a:pPr marL="0" marR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ΔΙΕΥΚΟΛΥΝΣΗ "ΣΥΝΔΕΟΝΤΑΣ ΤΗΝ ΕΥΡΩΠΗ"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238935">
                <a:tc>
                  <a:txBody>
                    <a:bodyPr/>
                    <a:lstStyle/>
                    <a:p>
                      <a:pPr marL="0" marR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COSME</a:t>
                      </a:r>
                      <a:endParaRPr lang="en-GB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255182">
                <a:tc>
                  <a:txBody>
                    <a:bodyPr/>
                    <a:lstStyle/>
                    <a:p>
                      <a:pPr marL="0" marR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ΠΕΡΙΒΑΛΛΟΝ ΚΑΙ ΔΡΑΣΗ ΓΙΑ ΤΟ</a:t>
                      </a:r>
                      <a:r>
                        <a:rPr lang="el-GR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ΚΛΙΜΑ (</a:t>
                      </a:r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LIFE</a:t>
                      </a:r>
                      <a:r>
                        <a:rPr lang="el-G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GB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223283">
                <a:tc>
                  <a:txBody>
                    <a:bodyPr/>
                    <a:lstStyle/>
                    <a:p>
                      <a:pPr marL="0" marR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M-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ERA.NET</a:t>
                      </a:r>
                      <a:endParaRPr lang="el-G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GB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452358">
                <a:tc>
                  <a:txBody>
                    <a:bodyPr/>
                    <a:lstStyle/>
                    <a:p>
                      <a:pPr marL="0" marR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ΕΥΡΩΠΑΪΚΟ </a:t>
                      </a:r>
                      <a:r>
                        <a:rPr lang="el-G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ΠΡΟΓΡΑΜΜΑ ΓΙΑ ΤΗΝ ΑΠΑΣΧΟΛΗΣΗ ΚΑΙ ΤΗΝ ΚΟΙΝΩΝΙΚΗ</a:t>
                      </a:r>
                      <a:r>
                        <a:rPr lang="el-GR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ΚΑΙΝΟΤΟΜΙΑ (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EaSI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r>
                        <a:rPr lang="el-G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302237"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AMBIENT ASSISTED LIVING JOINT PROGRAMME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GB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spc="-300" dirty="0" smtClean="0"/>
              <a:t>Προσκλήσεις καταχωρημένες στην Πύλη </a:t>
            </a:r>
            <a:r>
              <a:rPr lang="el-GR" sz="2800" b="1" spc="-300" dirty="0" smtClean="0">
                <a:solidFill>
                  <a:srgbClr val="4F81BD">
                    <a:lumMod val="75000"/>
                  </a:srgbClr>
                </a:solidFill>
              </a:rPr>
              <a:t>(</a:t>
            </a:r>
            <a:r>
              <a:rPr lang="en-US" sz="2800" b="1" spc="-300" dirty="0" smtClean="0">
                <a:solidFill>
                  <a:srgbClr val="4F81BD">
                    <a:lumMod val="75000"/>
                  </a:srgbClr>
                </a:solidFill>
              </a:rPr>
              <a:t>21</a:t>
            </a:r>
            <a:r>
              <a:rPr lang="el-GR" sz="2800" b="1" spc="-300" dirty="0" smtClean="0">
                <a:solidFill>
                  <a:srgbClr val="4F81BD">
                    <a:lumMod val="75000"/>
                  </a:srgbClr>
                </a:solidFill>
              </a:rPr>
              <a:t>/0</a:t>
            </a:r>
            <a:r>
              <a:rPr lang="en-US" sz="2800" b="1" spc="-300" dirty="0" smtClean="0">
                <a:solidFill>
                  <a:srgbClr val="4F81BD">
                    <a:lumMod val="75000"/>
                  </a:srgbClr>
                </a:solidFill>
              </a:rPr>
              <a:t>1</a:t>
            </a:r>
            <a:r>
              <a:rPr lang="el-GR" sz="2800" b="1" spc="-300" dirty="0" smtClean="0">
                <a:solidFill>
                  <a:srgbClr val="4F81BD">
                    <a:lumMod val="75000"/>
                  </a:srgbClr>
                </a:solidFill>
              </a:rPr>
              <a:t>/2014)  - </a:t>
            </a:r>
            <a:r>
              <a:rPr lang="el-GR" sz="2800" b="1" spc="-300" dirty="0" smtClean="0"/>
              <a:t>συνέχεια</a:t>
            </a:r>
            <a:endParaRPr lang="el-GR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96491182"/>
              </p:ext>
            </p:extLst>
          </p:nvPr>
        </p:nvGraphicFramePr>
        <p:xfrm>
          <a:off x="689344" y="988828"/>
          <a:ext cx="7620000" cy="3893734"/>
        </p:xfrm>
        <a:graphic>
          <a:graphicData uri="http://schemas.openxmlformats.org/drawingml/2006/table">
            <a:tbl>
              <a:tblPr/>
              <a:tblGrid>
                <a:gridCol w="5136978"/>
                <a:gridCol w="1211523"/>
                <a:gridCol w="1271499"/>
              </a:tblGrid>
              <a:tr h="35379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265" marR="8265" marT="8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Ανοικτές </a:t>
                      </a:r>
                    </a:p>
                  </a:txBody>
                  <a:tcPr marL="8265" marR="8265" marT="8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Μελλοντικές </a:t>
                      </a:r>
                    </a:p>
                  </a:txBody>
                  <a:tcPr marL="8265" marR="8265" marT="8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513765">
                <a:tc>
                  <a:txBody>
                    <a:bodyPr/>
                    <a:lstStyle/>
                    <a:p>
                      <a:pPr algn="l" fontAlgn="ctr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Συγχρηματοδοτούμενα Προγράμματα ΕΕ</a:t>
                      </a:r>
                    </a:p>
                  </a:txBody>
                  <a:tcPr marL="8265" marR="8265" marT="8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5" marR="8265" marT="8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5" marR="8265" marT="8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269188">
                <a:tc>
                  <a:txBody>
                    <a:bodyPr/>
                    <a:lstStyle/>
                    <a:p>
                      <a:pPr algn="r" fontAlgn="ctr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ΔΙΑΡΘΡΩΤΙΚΑ ΤΑΜΕΙΑ ΚΑΙ ΤΑΜΕΙΟ ΣΥΝΟΧΗΣ</a:t>
                      </a:r>
                    </a:p>
                  </a:txBody>
                  <a:tcPr marL="8265" marR="8265" marT="8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5" marR="8265" marT="8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5" marR="8265" marT="8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269188">
                <a:tc>
                  <a:txBody>
                    <a:bodyPr/>
                    <a:lstStyle/>
                    <a:p>
                      <a:pPr algn="r" fontAlgn="ctr"/>
                      <a:r>
                        <a:rPr lang="el-G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ΑΓΡΟΤΙΚΗ</a:t>
                      </a:r>
                      <a:r>
                        <a:rPr lang="el-G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ΑΝΑΠΤΥΞΗ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5" marR="8265" marT="8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5" marR="8265" marT="8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5" marR="8265" marT="8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513765">
                <a:tc>
                  <a:txBody>
                    <a:bodyPr/>
                    <a:lstStyle/>
                    <a:p>
                      <a:pPr algn="l" fontAlgn="ctr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Εθνικά Σχέδια Κινήτρων</a:t>
                      </a:r>
                    </a:p>
                  </a:txBody>
                  <a:tcPr marL="8265" marR="8265" marT="8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5" marR="8265" marT="8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5" marR="8265" marT="8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357024">
                <a:tc>
                  <a:txBody>
                    <a:bodyPr/>
                    <a:lstStyle/>
                    <a:p>
                      <a:pPr algn="r" fontAlgn="ctr"/>
                      <a:r>
                        <a:rPr lang="el-G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ΚΥΠΡΙΑΚΟΣ ΟΡΓΑΝΙΣΜΟΣ ΤΟΥΡΙΣΜΟΥ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5" marR="8265" marT="8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5" marR="8265" marT="8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5" marR="8265" marT="8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361507">
                <a:tc>
                  <a:txBody>
                    <a:bodyPr/>
                    <a:lstStyle/>
                    <a:p>
                      <a:pPr algn="r" fontAlgn="ctr"/>
                      <a:r>
                        <a:rPr lang="el-G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ΥΠΟΥΡΓΕΙΟ ΕΣΩΤΕΡΙΚΩΝ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5" marR="8265" marT="8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5" marR="8265" marT="8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5" marR="8265" marT="8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329610">
                <a:tc>
                  <a:txBody>
                    <a:bodyPr/>
                    <a:lstStyle/>
                    <a:p>
                      <a:pPr algn="r" fontAlgn="ctr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ΥΠΟΥΡΓΕΙΟ ΠΑΙΔΕΙΑΣ ΚΑΙ ΠΟΛΙΤΙΣΜΟΥ</a:t>
                      </a:r>
                    </a:p>
                  </a:txBody>
                  <a:tcPr marL="8265" marR="8265" marT="8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5" marR="8265" marT="8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5" marR="8265" marT="8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372139">
                <a:tc>
                  <a:txBody>
                    <a:bodyPr/>
                    <a:lstStyle/>
                    <a:p>
                      <a:pPr algn="r" fontAlgn="ctr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ΥΠ. ΕΝΕΡΓΕΙΑΣ, ΕΜΠΟΡΙΟΥ, ΒΙΟΜ. &amp; ΤΟΥΡΙΣΜΟΥ</a:t>
                      </a:r>
                    </a:p>
                  </a:txBody>
                  <a:tcPr marL="8265" marR="8265" marT="8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5" marR="8265" marT="8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5" marR="8265" marT="8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76879">
                <a:tc>
                  <a:txBody>
                    <a:bodyPr/>
                    <a:lstStyle/>
                    <a:p>
                      <a:pPr algn="r" fontAlgn="ctr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ΟΡΓΑΝΙΣΜΟΣ ΝΕΟΛΑΙΑΣ ΚΥΠΡΟΥ</a:t>
                      </a:r>
                    </a:p>
                  </a:txBody>
                  <a:tcPr marL="8265" marR="8265" marT="8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5" marR="8265" marT="8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5" marR="8265" marT="8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76879">
                <a:tc>
                  <a:txBody>
                    <a:bodyPr/>
                    <a:lstStyle/>
                    <a:p>
                      <a:pPr algn="r" fontAlgn="ctr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ΓΔ ΕΠΣΑ</a:t>
                      </a:r>
                    </a:p>
                  </a:txBody>
                  <a:tcPr marL="8265" marR="8265" marT="8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5" marR="8265" marT="8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5" marR="8265" marT="8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7548"/>
            <a:ext cx="8229600" cy="643057"/>
          </a:xfrm>
        </p:spPr>
        <p:txBody>
          <a:bodyPr/>
          <a:lstStyle/>
          <a:p>
            <a:r>
              <a:rPr lang="el-GR" sz="2400" b="1" dirty="0" smtClean="0"/>
              <a:t>Έρευνα ανά ‘’Πρόγραμμα’’ με θεματική κατηγορία ‘’Νεολαία’’</a:t>
            </a:r>
            <a:endParaRPr lang="el-GR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47813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09549" y="781050"/>
          <a:ext cx="8667752" cy="4907369"/>
        </p:xfrm>
        <a:graphic>
          <a:graphicData uri="http://schemas.openxmlformats.org/drawingml/2006/table">
            <a:tbl>
              <a:tblPr/>
              <a:tblGrid>
                <a:gridCol w="5086351"/>
                <a:gridCol w="1933575"/>
                <a:gridCol w="1647826"/>
              </a:tblGrid>
              <a:tr h="29922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alibri"/>
                          <a:ea typeface="Calibri"/>
                          <a:cs typeface="Times New Roman"/>
                        </a:rPr>
                        <a:t>Ανταγωνιστικά Προγράμματα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5984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Calibri"/>
                          <a:ea typeface="Calibri"/>
                          <a:cs typeface="Times New Roman"/>
                        </a:rPr>
                        <a:t>Όνομα Προγράμματος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77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Calibri"/>
                          <a:ea typeface="Calibri"/>
                          <a:cs typeface="Times New Roman"/>
                        </a:rPr>
                        <a:t>Ανοικτές Προσκλήσεις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Calibri"/>
                          <a:ea typeface="Calibri"/>
                          <a:cs typeface="Times New Roman"/>
                        </a:rPr>
                        <a:t>Μελλοντικές Προσκλήσεις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  <a:tr h="17953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Erasmus+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90170" indent="-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Calibri"/>
                          <a:ea typeface="Calibri"/>
                          <a:cs typeface="Times New Roman"/>
                        </a:rPr>
                        <a:t>-Βασική Δράση 1 (ΚΑ1) – Κινητικότητα Ατόμων</a:t>
                      </a:r>
                    </a:p>
                    <a:p>
                      <a:pPr marL="90170" indent="-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Calibri"/>
                          <a:ea typeface="Calibri"/>
                          <a:cs typeface="Times New Roman"/>
                        </a:rPr>
                        <a:t>-Βασική Δράση 2 (ΚΑ2) – Συνεργασία για την Καινοτομία για ανταλλαγή καλών πρακτικών</a:t>
                      </a:r>
                    </a:p>
                    <a:p>
                      <a:pPr marL="90170" indent="-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Calibri"/>
                          <a:ea typeface="Calibri"/>
                          <a:cs typeface="Times New Roman"/>
                        </a:rPr>
                        <a:t>-Βασική Δράση 3 (ΚΑ3) – Υποστήριξη για μεταρρυθμίσεις πολιτικής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0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 smtClean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el-GR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C4"/>
                    </a:solidFill>
                  </a:tcPr>
                </a:tc>
              </a:tr>
              <a:tr h="5984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Calibri"/>
                          <a:ea typeface="Calibri"/>
                          <a:cs typeface="Times New Roman"/>
                        </a:rPr>
                        <a:t>Ευρωπαϊκό Πρόγραμμα για την απασχόληση και την κοινωνική καινοτομία (</a:t>
                      </a:r>
                      <a:r>
                        <a:rPr lang="el-GR" sz="1600" dirty="0" err="1">
                          <a:latin typeface="Calibri"/>
                          <a:ea typeface="Calibri"/>
                          <a:cs typeface="Times New Roman"/>
                        </a:rPr>
                        <a:t>EaSI</a:t>
                      </a:r>
                      <a:r>
                        <a:rPr lang="el-GR" sz="16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0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C4"/>
                    </a:solidFill>
                  </a:tcPr>
                </a:tc>
              </a:tr>
              <a:tr h="2992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Calibri"/>
                          <a:ea typeface="Calibri"/>
                          <a:cs typeface="Times New Roman"/>
                        </a:rPr>
                        <a:t>Ορίζοντας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0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C4"/>
                    </a:solidFill>
                  </a:tcPr>
                </a:tc>
              </a:tr>
              <a:tr h="29922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alibri"/>
                          <a:ea typeface="Calibri"/>
                          <a:cs typeface="Times New Roman"/>
                        </a:rPr>
                        <a:t>Εθνικά Προγράμματα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992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Calibri"/>
                          <a:ea typeface="Calibri"/>
                          <a:cs typeface="Times New Roman"/>
                        </a:rPr>
                        <a:t>Όνομα Προγράμματος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77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Calibri"/>
                          <a:ea typeface="Calibri"/>
                          <a:cs typeface="Times New Roman"/>
                        </a:rPr>
                        <a:t>Ανοικτές Προσκλήσεις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Calibri"/>
                          <a:ea typeface="Calibri"/>
                          <a:cs typeface="Times New Roman"/>
                        </a:rPr>
                        <a:t>Μελλοντικές Προσκλήσεις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  <a:tr h="4240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Calibri"/>
                          <a:ea typeface="Calibri"/>
                          <a:cs typeface="Times New Roman"/>
                        </a:rPr>
                        <a:t>Προγράμματα Οργανισμού Νεολαίας Κύπρου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0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C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7548"/>
            <a:ext cx="9144000" cy="573502"/>
          </a:xfrm>
        </p:spPr>
        <p:txBody>
          <a:bodyPr/>
          <a:lstStyle/>
          <a:p>
            <a:r>
              <a:rPr lang="el-GR" sz="2800" b="1" dirty="0" smtClean="0"/>
              <a:t>Ταμεία της ΕΕ  </a:t>
            </a:r>
            <a:r>
              <a:rPr lang="en-US" sz="2800" b="1" dirty="0" smtClean="0"/>
              <a:t>Vs “</a:t>
            </a:r>
            <a:r>
              <a:rPr lang="el-GR" sz="2800" b="1" dirty="0" smtClean="0"/>
              <a:t>Ανταγωνιστικά  </a:t>
            </a:r>
            <a:r>
              <a:rPr lang="el-GR" sz="2800" b="1" dirty="0"/>
              <a:t>Προγράμματα</a:t>
            </a:r>
            <a:r>
              <a:rPr lang="el-GR" sz="2800" b="1" dirty="0" smtClean="0"/>
              <a:t>» της ΕΕ</a:t>
            </a:r>
            <a:endParaRPr lang="el-G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1550"/>
            <a:ext cx="9144000" cy="4707357"/>
          </a:xfrm>
        </p:spPr>
        <p:txBody>
          <a:bodyPr/>
          <a:lstStyle/>
          <a:p>
            <a:pPr marL="542925" indent="-454025">
              <a:spcBef>
                <a:spcPts val="1200"/>
              </a:spcBef>
            </a:pPr>
            <a:r>
              <a:rPr lang="el-GR" sz="2800" b="1" dirty="0"/>
              <a:t>Ταμεία και Προγράμματα: Χρηματοδοτικά ‘εργαλεία’ για υλοποίηση των Πολιτικών της ΕΕ  </a:t>
            </a:r>
            <a:endParaRPr lang="el-GR" sz="2800" b="1" dirty="0" smtClean="0"/>
          </a:p>
          <a:p>
            <a:pPr marL="542925" indent="-454025">
              <a:spcBef>
                <a:spcPts val="1200"/>
              </a:spcBef>
            </a:pPr>
            <a:r>
              <a:rPr lang="el-GR" sz="2800" b="1" u="sng" dirty="0" smtClean="0"/>
              <a:t>Ταμεία </a:t>
            </a:r>
            <a:r>
              <a:rPr lang="el-GR" sz="2800" b="1" u="sng" dirty="0"/>
              <a:t>της ΕΕ</a:t>
            </a:r>
            <a:r>
              <a:rPr lang="en-GB" sz="2800" b="1" dirty="0"/>
              <a:t>: </a:t>
            </a:r>
            <a:r>
              <a:rPr lang="el-GR" sz="2800" b="1" dirty="0"/>
              <a:t>Κυρίως Ταμεία για </a:t>
            </a:r>
            <a:r>
              <a:rPr lang="el-GR" sz="2800" b="1" dirty="0" smtClean="0"/>
              <a:t>Ανάπτυξη. </a:t>
            </a:r>
            <a:r>
              <a:rPr lang="el-GR" sz="2800" b="1" dirty="0"/>
              <a:t>Κατανομή των Πόρων κατά Κράτος Μέλος ή/και Περιφέρεια- σημαντικά κονδύλια-</a:t>
            </a:r>
            <a:r>
              <a:rPr lang="en-US" sz="2800" b="1" dirty="0"/>
              <a:t> </a:t>
            </a:r>
            <a:r>
              <a:rPr lang="el-GR" sz="2800" b="1" dirty="0"/>
              <a:t>Διαχείριση σε Εθνικό </a:t>
            </a:r>
            <a:r>
              <a:rPr lang="el-GR" sz="2800" b="1" dirty="0" smtClean="0"/>
              <a:t>Επίπεδο</a:t>
            </a:r>
            <a:endParaRPr lang="en-GB" sz="2800" b="1" dirty="0"/>
          </a:p>
          <a:p>
            <a:pPr marL="542925" indent="-454025">
              <a:spcBef>
                <a:spcPts val="1200"/>
              </a:spcBef>
            </a:pPr>
            <a:r>
              <a:rPr lang="en-US" sz="2800" b="1" dirty="0" smtClean="0">
                <a:solidFill>
                  <a:prstClr val="black"/>
                </a:solidFill>
              </a:rPr>
              <a:t>“</a:t>
            </a:r>
            <a:r>
              <a:rPr lang="el-GR" sz="2800" b="1" u="sng" dirty="0" smtClean="0">
                <a:solidFill>
                  <a:prstClr val="black"/>
                </a:solidFill>
              </a:rPr>
              <a:t>Ανταγωνιστικά  Προγράμματα»</a:t>
            </a:r>
            <a:r>
              <a:rPr lang="el-GR" sz="2800" b="1" dirty="0" smtClean="0"/>
              <a:t>: Δεν </a:t>
            </a:r>
            <a:r>
              <a:rPr lang="el-GR" sz="2800" b="1" dirty="0"/>
              <a:t>υπάρχει κατανομή κατά χώρα, Ανταγωνισμός, </a:t>
            </a:r>
            <a:r>
              <a:rPr lang="el-GR" sz="2800" b="1" i="1" dirty="0"/>
              <a:t>Διαχείριση από την Ευρωπαϊκή Επιτροπή</a:t>
            </a:r>
            <a:r>
              <a:rPr lang="en-GB" sz="2800" b="1" i="1" dirty="0"/>
              <a:t>- </a:t>
            </a:r>
            <a:r>
              <a:rPr lang="el-GR" sz="2800" b="1" dirty="0"/>
              <a:t>Διάφορα </a:t>
            </a:r>
            <a:r>
              <a:rPr lang="en-GB" sz="2800" b="1" dirty="0"/>
              <a:t> “buzz” </a:t>
            </a:r>
            <a:r>
              <a:rPr lang="el-GR" sz="2800" b="1" dirty="0"/>
              <a:t>ονόματα </a:t>
            </a:r>
            <a:r>
              <a:rPr lang="en-GB" sz="2800" b="1" dirty="0"/>
              <a:t> (Horizon</a:t>
            </a:r>
            <a:r>
              <a:rPr lang="en-GB" sz="2800" b="1" dirty="0" smtClean="0"/>
              <a:t>,</a:t>
            </a:r>
            <a:r>
              <a:rPr lang="en-US" sz="2800" b="1" dirty="0" smtClean="0"/>
              <a:t> </a:t>
            </a:r>
            <a:r>
              <a:rPr lang="en-US" sz="2800" b="1" dirty="0" err="1"/>
              <a:t>Cosme</a:t>
            </a:r>
            <a:r>
              <a:rPr lang="en-US" sz="2800" b="1" dirty="0"/>
              <a:t>, </a:t>
            </a:r>
            <a:r>
              <a:rPr lang="en-GB" sz="2800" b="1" dirty="0" smtClean="0"/>
              <a:t>Erasmus </a:t>
            </a:r>
            <a:r>
              <a:rPr lang="en-GB" sz="2800" b="1" dirty="0"/>
              <a:t>for All, Life </a:t>
            </a:r>
            <a:r>
              <a:rPr lang="el-GR" sz="2800" b="1" dirty="0" err="1" smtClean="0"/>
              <a:t>κ.ά</a:t>
            </a:r>
            <a:r>
              <a:rPr lang="en-GB" sz="2800" b="1" dirty="0" smtClean="0"/>
              <a:t>)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xmlns="" val="20592422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104775" y="267701"/>
            <a:ext cx="8582025" cy="721897"/>
          </a:xfrm>
        </p:spPr>
        <p:txBody>
          <a:bodyPr/>
          <a:lstStyle/>
          <a:p>
            <a:r>
              <a:rPr lang="el-GR" sz="3200" b="1" u="sng" dirty="0" smtClean="0"/>
              <a:t>Συνεχής Αναβάθμιση της Πύλης </a:t>
            </a:r>
            <a:endParaRPr lang="en-US" sz="3200" b="1" u="sng" dirty="0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0" y="1339702"/>
            <a:ext cx="9144000" cy="4508556"/>
          </a:xfrm>
        </p:spPr>
        <p:txBody>
          <a:bodyPr/>
          <a:lstStyle/>
          <a:p>
            <a:r>
              <a:rPr lang="el-GR" sz="2900" b="1" dirty="0" smtClean="0">
                <a:latin typeface="+mj-lt"/>
              </a:rPr>
              <a:t>Βελτίωση της Δια-δραστικότητας </a:t>
            </a:r>
          </a:p>
          <a:p>
            <a:r>
              <a:rPr lang="el-GR" sz="2900" b="1" dirty="0" smtClean="0">
                <a:latin typeface="+mj-lt"/>
              </a:rPr>
              <a:t>Ανανέωση /Αναβάθμιση περιεχομένου/ Εργαλείων </a:t>
            </a:r>
            <a:endParaRPr lang="en-US" sz="2900" b="1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l-GR" sz="2900" b="1" dirty="0" smtClean="0">
                <a:latin typeface="+mj-lt"/>
              </a:rPr>
              <a:t>Διευκόλυνση Συνεργασιών –Ανεύρεση Συνεργατών </a:t>
            </a:r>
            <a:endParaRPr lang="en-US" sz="2900" b="1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sz="2900" b="1" dirty="0" smtClean="0">
                <a:latin typeface="+mj-lt"/>
              </a:rPr>
              <a:t>Help Desk - </a:t>
            </a:r>
            <a:r>
              <a:rPr lang="el-GR" sz="2900" b="1" dirty="0" smtClean="0">
                <a:latin typeface="+mj-lt"/>
              </a:rPr>
              <a:t>Εξυπηρέτηση κοινού από γραφείο στήριξης ΓΔ ΕΠΣΑ (</a:t>
            </a:r>
            <a:r>
              <a:rPr lang="el-GR" sz="2900" b="1" dirty="0" err="1" smtClean="0">
                <a:latin typeface="+mj-lt"/>
              </a:rPr>
              <a:t>Τηλ</a:t>
            </a:r>
            <a:r>
              <a:rPr lang="en-US" sz="2900" b="1" dirty="0" smtClean="0">
                <a:latin typeface="+mj-lt"/>
              </a:rPr>
              <a:t>:</a:t>
            </a:r>
            <a:r>
              <a:rPr lang="el-GR" sz="2900" b="1" dirty="0" smtClean="0">
                <a:latin typeface="+mj-lt"/>
              </a:rPr>
              <a:t> 22602925, 22602948, 22602942)</a:t>
            </a:r>
            <a:endParaRPr lang="en-US" sz="2900" b="1" dirty="0" smtClean="0">
              <a:latin typeface="+mj-lt"/>
            </a:endParaRPr>
          </a:p>
          <a:p>
            <a:pPr>
              <a:lnSpc>
                <a:spcPct val="150000"/>
              </a:lnSpc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09574"/>
            <a:ext cx="8229600" cy="940973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l-GR" sz="3200" b="1" dirty="0" smtClean="0"/>
              <a:t>Και τώρα η δική σας σειρά </a:t>
            </a:r>
            <a:r>
              <a:rPr lang="el-GR" sz="3200" dirty="0" smtClean="0"/>
              <a:t>…….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1100"/>
            <a:ext cx="8229600" cy="4497807"/>
          </a:xfrm>
          <a:prstGeom prst="rect">
            <a:avLst/>
          </a:prstGeom>
        </p:spPr>
        <p:txBody>
          <a:bodyPr/>
          <a:lstStyle/>
          <a:p>
            <a:r>
              <a:rPr lang="el-GR" b="1" dirty="0" smtClean="0">
                <a:latin typeface="+mj-lt"/>
              </a:rPr>
              <a:t>Εγγραφείτε ως μέλος! 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    → </a:t>
            </a:r>
            <a:r>
              <a:rPr lang="en-US" b="1" dirty="0" smtClean="0">
                <a:latin typeface="+mj-lt"/>
                <a:hlinkClick r:id="rId2"/>
              </a:rPr>
              <a:t>www.fundingprogrammesportal.gov.cy</a:t>
            </a:r>
            <a:endParaRPr lang="el-GR" b="1" dirty="0" smtClean="0">
              <a:latin typeface="+mj-lt"/>
            </a:endParaRPr>
          </a:p>
          <a:p>
            <a:pPr>
              <a:spcAft>
                <a:spcPts val="600"/>
              </a:spcAft>
            </a:pPr>
            <a:r>
              <a:rPr lang="el-GR" b="1" dirty="0" smtClean="0">
                <a:latin typeface="+mj-lt"/>
              </a:rPr>
              <a:t>Οι αρμόδιοι  λειτουργοί της ΓΔ ΕΠΣΑ στην διάθεση σας, </a:t>
            </a:r>
            <a:endParaRPr lang="en-US" b="1" dirty="0" smtClean="0">
              <a:latin typeface="+mj-lt"/>
            </a:endParaRPr>
          </a:p>
          <a:p>
            <a:pPr>
              <a:spcAft>
                <a:spcPts val="600"/>
              </a:spcAft>
            </a:pP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l-GR" b="1" u="sng" dirty="0">
                <a:latin typeface="+mj-lt"/>
              </a:rPr>
              <a:t>Ε</a:t>
            </a:r>
            <a:r>
              <a:rPr lang="el-GR" b="1" u="sng" dirty="0" smtClean="0">
                <a:latin typeface="+mj-lt"/>
              </a:rPr>
              <a:t>ισηγήσεις</a:t>
            </a:r>
            <a:r>
              <a:rPr lang="el-GR" b="1" dirty="0" smtClean="0">
                <a:latin typeface="+mj-lt"/>
              </a:rPr>
              <a:t> σας για βελτίωση της Πύλης</a:t>
            </a:r>
          </a:p>
          <a:p>
            <a:pPr marL="0" indent="0">
              <a:buNone/>
            </a:pPr>
            <a:endParaRPr lang="el-GR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8650"/>
            <a:ext cx="8229600" cy="5050257"/>
          </a:xfrm>
        </p:spPr>
        <p:txBody>
          <a:bodyPr/>
          <a:lstStyle/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lvl="0" indent="0">
              <a:spcBef>
                <a:spcPts val="0"/>
              </a:spcBef>
              <a:buNone/>
            </a:pPr>
            <a:r>
              <a:rPr lang="el-GR" dirty="0" smtClean="0"/>
              <a:t>Ευχαριστώ  για την προσοχή σας</a:t>
            </a:r>
          </a:p>
          <a:p>
            <a:pPr marL="0" lvl="0" indent="0">
              <a:spcBef>
                <a:spcPts val="0"/>
              </a:spcBef>
              <a:buNone/>
            </a:pPr>
            <a:endParaRPr lang="el-GR" dirty="0" smtClean="0"/>
          </a:p>
          <a:p>
            <a:pPr marL="0" lvl="0" indent="0">
              <a:spcBef>
                <a:spcPts val="0"/>
              </a:spcBef>
              <a:buNone/>
            </a:pPr>
            <a:r>
              <a:rPr lang="en-US" b="1" u="sng" dirty="0" smtClean="0">
                <a:solidFill>
                  <a:srgbClr val="0000FF"/>
                </a:solidFill>
                <a:cs typeface="Arial" charset="0"/>
              </a:rPr>
              <a:t>http</a:t>
            </a:r>
            <a:r>
              <a:rPr lang="en-US" b="1" u="sng" dirty="0">
                <a:solidFill>
                  <a:srgbClr val="0000FF"/>
                </a:solidFill>
                <a:cs typeface="Arial" charset="0"/>
              </a:rPr>
              <a:t>://www.fundingprogrammesportal.gov.cy</a:t>
            </a:r>
            <a:endParaRPr lang="en-US" u="sng" dirty="0">
              <a:solidFill>
                <a:srgbClr val="0000FF"/>
              </a:solidFill>
              <a:cs typeface="Arial" charset="0"/>
            </a:endParaRPr>
          </a:p>
          <a:p>
            <a:pPr marL="273050" lvl="0" indent="-273050" algn="ctr" defTabSz="914400" eaLnBrk="0" fontAlgn="base" hangingPunct="0">
              <a:spcAft>
                <a:spcPct val="0"/>
              </a:spcAft>
              <a:buClr>
                <a:srgbClr val="0BD0D9"/>
              </a:buClr>
              <a:buSzPct val="95000"/>
              <a:buNone/>
            </a:pPr>
            <a:endParaRPr lang="el-GR" b="1" i="1" dirty="0">
              <a:solidFill>
                <a:srgbClr val="0070C0"/>
              </a:solidFill>
              <a:cs typeface="Arial" charset="0"/>
            </a:endParaRPr>
          </a:p>
          <a:p>
            <a:pPr marL="273050" lvl="0" indent="-273050" algn="ctr" defTabSz="914400" eaLnBrk="0" fontAlgn="base" hangingPunct="0">
              <a:spcAft>
                <a:spcPct val="0"/>
              </a:spcAft>
              <a:buClr>
                <a:srgbClr val="0BD0D9"/>
              </a:buClr>
              <a:buSzPct val="95000"/>
              <a:buNone/>
            </a:pPr>
            <a:r>
              <a:rPr lang="en-US" b="1" i="1" dirty="0">
                <a:solidFill>
                  <a:srgbClr val="0070C0"/>
                </a:solidFill>
                <a:cs typeface="Arial" charset="0"/>
                <a:hlinkClick r:id="rId2"/>
              </a:rPr>
              <a:t>http://</a:t>
            </a:r>
            <a:r>
              <a:rPr lang="en-US" b="1" i="1" dirty="0" smtClean="0">
                <a:solidFill>
                  <a:srgbClr val="0070C0"/>
                </a:solidFill>
                <a:cs typeface="Arial" charset="0"/>
                <a:hlinkClick r:id="rId2"/>
              </a:rPr>
              <a:t>www.structuralfunds.org.cy</a:t>
            </a:r>
            <a:endParaRPr lang="el-GR" b="1" i="1" dirty="0" smtClean="0">
              <a:solidFill>
                <a:srgbClr val="0070C0"/>
              </a:solidFill>
              <a:cs typeface="Arial" charset="0"/>
            </a:endParaRPr>
          </a:p>
          <a:p>
            <a:pPr marL="0" indent="0" algn="ctr">
              <a:buNone/>
            </a:pPr>
            <a:endParaRPr lang="el-GR" dirty="0" smtClean="0"/>
          </a:p>
          <a:p>
            <a:pPr marL="0" indent="0" algn="ctr">
              <a:buNone/>
            </a:pPr>
            <a:endParaRPr lang="el-GR" dirty="0" smtClean="0"/>
          </a:p>
          <a:p>
            <a:pPr marL="0" indent="0" algn="ctr">
              <a:buNone/>
            </a:pPr>
            <a:endParaRPr lang="el-GR" dirty="0"/>
          </a:p>
          <a:p>
            <a:pPr marL="0" indent="0">
              <a:buNone/>
            </a:pPr>
            <a:r>
              <a:rPr lang="el-GR" sz="2000" dirty="0" smtClean="0"/>
              <a:t>                   </a:t>
            </a:r>
            <a:endParaRPr lang="el-GR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92022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l-GR" sz="4800" dirty="0" smtClean="0"/>
          </a:p>
          <a:p>
            <a:pPr marL="0" indent="0" algn="ctr">
              <a:buNone/>
            </a:pPr>
            <a:r>
              <a:rPr lang="el-GR" sz="7200" dirty="0" smtClean="0"/>
              <a:t>Α. Ταμεία της ΕΕ</a:t>
            </a:r>
            <a:endParaRPr lang="el-GR" sz="7200" dirty="0"/>
          </a:p>
        </p:txBody>
      </p:sp>
    </p:spTree>
    <p:extLst>
      <p:ext uri="{BB962C8B-B14F-4D97-AF65-F5344CB8AC3E}">
        <p14:creationId xmlns:p14="http://schemas.microsoft.com/office/powerpoint/2010/main" xmlns="" val="324491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8150"/>
            <a:ext cx="8229600" cy="657224"/>
          </a:xfrm>
        </p:spPr>
        <p:txBody>
          <a:bodyPr/>
          <a:lstStyle/>
          <a:p>
            <a:pPr algn="l"/>
            <a:r>
              <a:rPr lang="el-GR" sz="3200" b="1" dirty="0" smtClean="0"/>
              <a:t>Κονδύλια για την Κύπρο</a:t>
            </a:r>
            <a:r>
              <a:rPr lang="en-US" sz="3200" b="1" dirty="0" smtClean="0"/>
              <a:t> </a:t>
            </a:r>
            <a:r>
              <a:rPr lang="el-GR" sz="3200" b="1" dirty="0" smtClean="0"/>
              <a:t>από την ΕΕ, 2014-2020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36666962"/>
              </p:ext>
            </p:extLst>
          </p:nvPr>
        </p:nvGraphicFramePr>
        <p:xfrm>
          <a:off x="457200" y="1095374"/>
          <a:ext cx="8229600" cy="4666586"/>
        </p:xfrm>
        <a:graphic>
          <a:graphicData uri="http://schemas.openxmlformats.org/drawingml/2006/table">
            <a:tbl>
              <a:tblPr/>
              <a:tblGrid>
                <a:gridCol w="6658058"/>
                <a:gridCol w="1571542"/>
              </a:tblGrid>
              <a:tr h="530909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A.  </a:t>
                      </a:r>
                      <a:r>
                        <a:rPr lang="el-G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Προ - </a:t>
                      </a:r>
                      <a:r>
                        <a:rPr lang="el-GR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Κατανεμημένοι </a:t>
                      </a:r>
                      <a:r>
                        <a:rPr lang="el-G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Πόροι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 εκ.</a:t>
                      </a:r>
                      <a:br>
                        <a:rPr lang="el-G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l-G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(τρέχουσες τιμές)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457681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Ευρωπαϊκά Διαρθρωτικά και Επενδυτικά Ταμεία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  <a:r>
                        <a:rPr lang="el-GR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270540">
                <a:tc>
                  <a:txBody>
                    <a:bodyPr/>
                    <a:lstStyle/>
                    <a:p>
                      <a:pPr marL="342900" indent="-342900" algn="l" rtl="0" fontAlgn="ctr">
                        <a:buAutoNum type="arabicPeriod"/>
                      </a:pPr>
                      <a:r>
                        <a:rPr lang="el-G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Ταμεία </a:t>
                      </a:r>
                      <a:r>
                        <a:rPr lang="el-G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Πολιτικής Συνοχής και Πρωτοβουλία για την Απασχόληση των </a:t>
                      </a:r>
                      <a:r>
                        <a:rPr lang="el-G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Νέων</a:t>
                      </a:r>
                    </a:p>
                    <a:p>
                      <a:pPr marL="342900" indent="-342900" algn="l" rtl="0" fontAlgn="ctr">
                        <a:buNone/>
                      </a:pPr>
                      <a:r>
                        <a:rPr lang="el-G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(Ευρωπαϊκό</a:t>
                      </a:r>
                      <a:r>
                        <a:rPr lang="el-GR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Κοινωνικό Ταμείο (ΕΚΤ), Ευρωπαϊκό Ταμείο Περιφερειακής Ανάπτυξης (ΕΤΠΑ), Ταμείο Συνοχής)</a:t>
                      </a:r>
                      <a:endParaRPr lang="el-G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788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270540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 Ευρωπαϊκό Γεωργικό Ταμείο Αγροτικής Ανάπτυξης</a:t>
                      </a:r>
                    </a:p>
                  </a:txBody>
                  <a:tcPr marL="8997" marR="8997" marT="8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</a:t>
                      </a:r>
                    </a:p>
                  </a:txBody>
                  <a:tcPr marL="8997" marR="8997" marT="8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270540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 </a:t>
                      </a:r>
                      <a:r>
                        <a:rPr lang="el-G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Ευρωπαϊκό Ταμείο </a:t>
                      </a:r>
                      <a:r>
                        <a:rPr lang="el-G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Θάλασσας και Αλιείας </a:t>
                      </a:r>
                    </a:p>
                  </a:txBody>
                  <a:tcPr marL="8997" marR="8997" marT="8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40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97" marR="8997" marT="8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498363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Άμεσες Πληρωμές προς Γεωργούς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348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530909">
                <a:tc>
                  <a:txBody>
                    <a:bodyPr/>
                    <a:lstStyle/>
                    <a:p>
                      <a:pPr algn="l" fontAlgn="ctr"/>
                      <a:r>
                        <a:rPr lang="el-G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Ταμείο Ασύλου, Μετανάστευσης και Ένταξης και το Ταμείο Εσωτερικής Ασφάλειας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en-GB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447510">
                <a:tc>
                  <a:txBody>
                    <a:bodyPr/>
                    <a:lstStyle/>
                    <a:p>
                      <a:pPr algn="l" fontAlgn="ctr"/>
                      <a:r>
                        <a:rPr lang="el-G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Σύνολο Προ-Κατανεμημένων Πόρων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</a:t>
                      </a:r>
                      <a:r>
                        <a:rPr lang="en-GB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</a:t>
                      </a:r>
                      <a:r>
                        <a:rPr lang="el-GR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r>
                        <a:rPr lang="en-GB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270540">
                <a:tc>
                  <a:txBody>
                    <a:bodyPr/>
                    <a:lstStyle/>
                    <a:p>
                      <a:pPr algn="l" fontAlgn="b"/>
                      <a:endParaRPr lang="en-GB" sz="15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97" marR="8997" marT="89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5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97" marR="8997" marT="89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485">
                <a:tc>
                  <a:txBody>
                    <a:bodyPr/>
                    <a:lstStyle/>
                    <a:p>
                      <a:pPr marL="342900" indent="-342900" algn="l" fontAlgn="ctr">
                        <a:buAutoNum type="alphaUcPeriod" startAt="2"/>
                      </a:pP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“</a:t>
                      </a:r>
                      <a:r>
                        <a:rPr lang="el-GR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Ανταγωνιστικά Προγράμματα</a:t>
                      </a: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”</a:t>
                      </a:r>
                      <a:r>
                        <a:rPr lang="el-GR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l-G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(εκτίμηση</a:t>
                      </a:r>
                      <a:r>
                        <a:rPr lang="el-GR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  <a:p>
                      <a:pPr marL="342900" indent="-342900" algn="l" fontAlgn="ctr">
                        <a:buNone/>
                      </a:pPr>
                      <a:r>
                        <a:rPr lang="el-GR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(Απορρόφηση</a:t>
                      </a:r>
                      <a:r>
                        <a:rPr lang="el-GR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περιόδου 2007-2013)</a:t>
                      </a:r>
                      <a:endParaRPr lang="el-GR" sz="15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342900" indent="-342900" algn="l" fontAlgn="ctr">
                        <a:buNone/>
                      </a:pPr>
                      <a:endParaRPr lang="el-G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250-300</a:t>
                      </a:r>
                      <a:endParaRPr lang="el-GR" sz="15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l-GR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(205)</a:t>
                      </a:r>
                    </a:p>
                    <a:p>
                      <a:pPr algn="ctr" fontAlgn="ctr"/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6169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 b="1" dirty="0" smtClean="0">
                <a:solidFill>
                  <a:prstClr val="black"/>
                </a:solidFill>
                <a:cs typeface="Arial" charset="0"/>
              </a:rPr>
              <a:t>Ευρωπαϊκά Διαρθρωτικά και Επενδυτικά Ταμεία 2014-2020</a:t>
            </a:r>
            <a:r>
              <a:rPr lang="en-US" sz="3000" b="1" dirty="0" smtClean="0">
                <a:solidFill>
                  <a:prstClr val="black"/>
                </a:solidFill>
                <a:cs typeface="Arial" charset="0"/>
              </a:rPr>
              <a:t/>
            </a:r>
            <a:br>
              <a:rPr lang="en-US" sz="3000" b="1" dirty="0" smtClean="0">
                <a:solidFill>
                  <a:prstClr val="black"/>
                </a:solidFill>
                <a:cs typeface="Arial" charset="0"/>
              </a:rPr>
            </a:br>
            <a:r>
              <a:rPr lang="el-GR" sz="3000" b="1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l-GR" sz="3000" b="1" dirty="0" smtClean="0"/>
              <a:t>Τι υπάρχει για «μένα»; (1)</a:t>
            </a:r>
            <a:endParaRPr lang="el-GR" sz="30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350548"/>
            <a:ext cx="8229600" cy="4328360"/>
          </a:xfrm>
        </p:spPr>
        <p:txBody>
          <a:bodyPr/>
          <a:lstStyle/>
          <a:p>
            <a:pPr>
              <a:spcBef>
                <a:spcPts val="1000"/>
              </a:spcBef>
            </a:pPr>
            <a:endParaRPr lang="en-US" sz="2000" b="1" u="sng" dirty="0" smtClean="0">
              <a:latin typeface="+mj-lt"/>
            </a:endParaRPr>
          </a:p>
          <a:p>
            <a:pPr>
              <a:spcBef>
                <a:spcPts val="1000"/>
              </a:spcBef>
            </a:pPr>
            <a:r>
              <a:rPr lang="el-GR" sz="1900" b="1" u="sng" dirty="0" smtClean="0">
                <a:latin typeface="+mj-lt"/>
              </a:rPr>
              <a:t>Επιχειρήσεις</a:t>
            </a:r>
            <a:r>
              <a:rPr lang="en-US" sz="1900" b="1" dirty="0" smtClean="0">
                <a:latin typeface="+mj-lt"/>
              </a:rPr>
              <a:t>: </a:t>
            </a:r>
            <a:endParaRPr lang="el-GR" sz="1900" b="1" dirty="0" smtClean="0">
              <a:latin typeface="+mj-lt"/>
            </a:endParaRPr>
          </a:p>
          <a:p>
            <a:pPr marL="0" indent="0">
              <a:spcBef>
                <a:spcPts val="1000"/>
              </a:spcBef>
              <a:buNone/>
            </a:pPr>
            <a:r>
              <a:rPr lang="el-GR" sz="1900" b="1" dirty="0" smtClean="0">
                <a:latin typeface="+mj-lt"/>
              </a:rPr>
              <a:t>Σχεδία χορηγιών για:</a:t>
            </a:r>
          </a:p>
          <a:p>
            <a:pPr>
              <a:spcBef>
                <a:spcPts val="1000"/>
              </a:spcBef>
            </a:pPr>
            <a:r>
              <a:rPr lang="el-GR" sz="1900" b="1" dirty="0" smtClean="0">
                <a:latin typeface="+mj-lt"/>
              </a:rPr>
              <a:t>Βιομηχανία και υπηρεσίες- Ανταγωνιστικότητα (περίοδος 2007-2013</a:t>
            </a:r>
            <a:r>
              <a:rPr lang="en-US" sz="1900" b="1" dirty="0" smtClean="0">
                <a:latin typeface="+mj-lt"/>
              </a:rPr>
              <a:t>:</a:t>
            </a:r>
            <a:r>
              <a:rPr lang="el-GR" sz="1900" b="1" dirty="0" smtClean="0">
                <a:latin typeface="+mj-lt"/>
              </a:rPr>
              <a:t> Σχέδιο Χορηγιών για Ενίσχυση της Ανταγωνιστικότητας των ΜΜΕ του Μεταποιητικού Τομέα)</a:t>
            </a:r>
          </a:p>
          <a:p>
            <a:pPr>
              <a:spcBef>
                <a:spcPts val="1000"/>
              </a:spcBef>
            </a:pPr>
            <a:r>
              <a:rPr lang="el-GR" sz="1900" b="1" dirty="0" smtClean="0">
                <a:latin typeface="+mj-lt"/>
              </a:rPr>
              <a:t>Τουρισμός- Επιμήκυνση Τουριστικής περιόδου, Άλλες Μορφές Τουρισμού </a:t>
            </a:r>
            <a:r>
              <a:rPr lang="el-GR" sz="1900" b="1" dirty="0" smtClean="0"/>
              <a:t>(περίοδος 2007-2013</a:t>
            </a:r>
            <a:r>
              <a:rPr lang="en-US" sz="1900" b="1" dirty="0" smtClean="0"/>
              <a:t>:</a:t>
            </a:r>
            <a:r>
              <a:rPr lang="el-GR" sz="1900" b="1" dirty="0" smtClean="0"/>
              <a:t> Σχέδιο Παροχής Χορηγιών προς Μικρές και Μεσαίες Επιχειρήσεις για Προώθηση του Αγροτουρισμού στην Ύπαιθρο)</a:t>
            </a:r>
            <a:endParaRPr lang="el-GR" sz="1900" b="1" dirty="0" smtClean="0">
              <a:latin typeface="+mj-lt"/>
            </a:endParaRPr>
          </a:p>
          <a:p>
            <a:pPr>
              <a:spcBef>
                <a:spcPts val="1000"/>
              </a:spcBef>
            </a:pPr>
            <a:r>
              <a:rPr lang="el-GR" sz="1900" b="1" dirty="0" smtClean="0">
                <a:latin typeface="+mj-lt"/>
              </a:rPr>
              <a:t>Καινοτομία/ Ερεύνα (περίοδος 2014-2020)</a:t>
            </a:r>
            <a:r>
              <a:rPr lang="en-US" sz="1900" b="1" dirty="0" smtClean="0">
                <a:latin typeface="+mj-lt"/>
              </a:rPr>
              <a:t>:</a:t>
            </a:r>
            <a:r>
              <a:rPr lang="el-GR" sz="1900" b="1" dirty="0" smtClean="0">
                <a:latin typeface="+mj-lt"/>
              </a:rPr>
              <a:t> </a:t>
            </a:r>
            <a:r>
              <a:rPr lang="el-GR" sz="1900" b="1" dirty="0" smtClean="0"/>
              <a:t>Σχέδιο Χορηγιών για Ενίσχυση της Επιχειρηματικής Καινοτομίας</a:t>
            </a:r>
            <a:r>
              <a:rPr lang="en-US" sz="1900" b="1" dirty="0" smtClean="0"/>
              <a:t>:</a:t>
            </a:r>
            <a:r>
              <a:rPr lang="el-GR" sz="1900" b="1" dirty="0" smtClean="0"/>
              <a:t> Ανάπτυξη Καινοτόμων Προϊόντων, Υπηρεσιών και Διεργασιών (1η Προκήρυξη)</a:t>
            </a:r>
            <a:endParaRPr lang="el-GR" sz="1900" b="1" dirty="0" smtClean="0">
              <a:latin typeface="+mj-lt"/>
            </a:endParaRPr>
          </a:p>
          <a:p>
            <a:pPr>
              <a:spcBef>
                <a:spcPts val="1000"/>
              </a:spcBef>
              <a:buNone/>
            </a:pPr>
            <a:endParaRPr lang="el-GR" sz="2800" u="sng" dirty="0"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7548"/>
            <a:ext cx="8229600" cy="1143000"/>
          </a:xfrm>
        </p:spPr>
        <p:txBody>
          <a:bodyPr/>
          <a:lstStyle/>
          <a:p>
            <a:r>
              <a:rPr lang="el-GR" sz="3000" b="1" dirty="0" smtClean="0">
                <a:solidFill>
                  <a:prstClr val="black"/>
                </a:solidFill>
                <a:cs typeface="Arial" charset="0"/>
              </a:rPr>
              <a:t>Ευρωπαϊκά Διαρθρωτικά και Επενδυτικά Ταμεία 2014-2020</a:t>
            </a:r>
            <a:r>
              <a:rPr lang="en-US" sz="3000" b="1" dirty="0" smtClean="0">
                <a:solidFill>
                  <a:prstClr val="black"/>
                </a:solidFill>
                <a:cs typeface="Arial" charset="0"/>
              </a:rPr>
              <a:t/>
            </a:r>
            <a:br>
              <a:rPr lang="en-US" sz="3000" b="1" dirty="0" smtClean="0">
                <a:solidFill>
                  <a:prstClr val="black"/>
                </a:solidFill>
                <a:cs typeface="Arial" charset="0"/>
              </a:rPr>
            </a:br>
            <a:r>
              <a:rPr lang="el-GR" sz="3000" b="1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l-GR" sz="3000" b="1" dirty="0" smtClean="0"/>
              <a:t>Τι υπάρχει για «μένα»; (1)</a:t>
            </a:r>
            <a:endParaRPr lang="el-GR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3228"/>
            <a:ext cx="8229600" cy="3775678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el-GR" sz="2000" b="1" dirty="0" smtClean="0"/>
              <a:t>Ενεργειακή απόδοση (περίοδος 2014-2020)</a:t>
            </a:r>
            <a:r>
              <a:rPr lang="en-US" sz="2000" b="1" dirty="0" smtClean="0"/>
              <a:t>: </a:t>
            </a:r>
            <a:r>
              <a:rPr lang="el-GR" sz="2000" b="1" dirty="0" smtClean="0"/>
              <a:t>Σχέδιο Εξοικονομώ – Αναβαθμίζω στις Επιχειρήσεις (1</a:t>
            </a:r>
            <a:r>
              <a:rPr lang="el-GR" sz="2000" b="1" baseline="30000" dirty="0" smtClean="0"/>
              <a:t>η</a:t>
            </a:r>
            <a:r>
              <a:rPr lang="el-GR" sz="2000" b="1" dirty="0" smtClean="0"/>
              <a:t> Πρόσκληση)</a:t>
            </a:r>
          </a:p>
          <a:p>
            <a:pPr>
              <a:spcBef>
                <a:spcPts val="1000"/>
              </a:spcBef>
            </a:pPr>
            <a:r>
              <a:rPr lang="el-GR" sz="2000" b="1" dirty="0" smtClean="0"/>
              <a:t>Σχεδία απασχόλησης  / θέσεων εργασίας (περίοδος 2007-2013</a:t>
            </a:r>
            <a:r>
              <a:rPr lang="en-US" sz="2000" b="1" dirty="0" smtClean="0"/>
              <a:t>:</a:t>
            </a:r>
            <a:r>
              <a:rPr lang="el-GR" sz="2000" b="1" dirty="0" smtClean="0"/>
              <a:t> Έκτακτο Σχέδιο Επιχορήγησης Επιχειρήσεων για Ενίσχυση της Απασχόλησης)</a:t>
            </a:r>
          </a:p>
          <a:p>
            <a:pPr>
              <a:spcBef>
                <a:spcPts val="1000"/>
              </a:spcBef>
            </a:pPr>
            <a:r>
              <a:rPr lang="el-GR" sz="2000" b="1" dirty="0" smtClean="0"/>
              <a:t>Ψηφιακή επιχειρηματικότητα/ ηλεκτρονικό εμπόριο-Νέοι κι γυναίκες επιχειρηματίες (περίοδος 2007-2013</a:t>
            </a:r>
            <a:r>
              <a:rPr lang="en-US" sz="2000" b="1" dirty="0" smtClean="0"/>
              <a:t>:</a:t>
            </a:r>
            <a:r>
              <a:rPr lang="el-GR" sz="2000" b="1" dirty="0" smtClean="0"/>
              <a:t> Σχέδια Ενίσχυσης της Γυναικείας και Νεανικής Επιχειρηματικότητας)</a:t>
            </a:r>
          </a:p>
          <a:p>
            <a:pPr>
              <a:spcBef>
                <a:spcPts val="1000"/>
              </a:spcBef>
            </a:pPr>
            <a:r>
              <a:rPr lang="el-GR" sz="2000" b="1" dirty="0" smtClean="0"/>
              <a:t>Δάνεια με ευνοϊκούς όρους και αλλά χρηματοδοτικά εργαλεία (περίοδος 2007-2013</a:t>
            </a:r>
            <a:r>
              <a:rPr lang="en-US" sz="2000" b="1" dirty="0" smtClean="0"/>
              <a:t>:</a:t>
            </a:r>
            <a:r>
              <a:rPr lang="el-GR" sz="2000" b="1" dirty="0" smtClean="0"/>
              <a:t> Κοινοτική Πρωτοβουλία «</a:t>
            </a:r>
            <a:r>
              <a:rPr lang="en-US" sz="2000" b="1" dirty="0" smtClean="0"/>
              <a:t>JEREMIE</a:t>
            </a:r>
            <a:r>
              <a:rPr lang="el-GR" sz="2000" b="1" dirty="0" smtClean="0"/>
              <a:t>»)</a:t>
            </a:r>
          </a:p>
          <a:p>
            <a:pPr>
              <a:spcBef>
                <a:spcPts val="1000"/>
              </a:spcBef>
            </a:pPr>
            <a:r>
              <a:rPr lang="el-GR" sz="2000" b="1" dirty="0" smtClean="0"/>
              <a:t>Επεξεργασία γεωργικών προϊόντων, Συνεργασία Επιχειρήσεων</a:t>
            </a:r>
            <a:r>
              <a:rPr lang="el-GR" sz="2000" dirty="0" smtClean="0"/>
              <a:t>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000"/>
              </a:spcBef>
              <a:buNone/>
            </a:pPr>
            <a:r>
              <a:rPr lang="el-GR" sz="2000" b="1" u="sng" dirty="0" smtClean="0"/>
              <a:t>Αρχές  Τοπικής Αυτοδιοίκησης:</a:t>
            </a:r>
          </a:p>
          <a:p>
            <a:pPr>
              <a:spcBef>
                <a:spcPts val="1000"/>
              </a:spcBef>
            </a:pPr>
            <a:r>
              <a:rPr lang="el-GR" sz="2000" b="1" dirty="0" smtClean="0"/>
              <a:t>Ολοκληρωμένη Αστική Ανάπτυξη</a:t>
            </a:r>
          </a:p>
          <a:p>
            <a:pPr>
              <a:spcBef>
                <a:spcPts val="1000"/>
              </a:spcBef>
            </a:pPr>
            <a:r>
              <a:rPr lang="el-GR" sz="2000" b="1" dirty="0" smtClean="0"/>
              <a:t>Ανάπτυξη της Υπαίθρου- Ομάδες </a:t>
            </a:r>
            <a:r>
              <a:rPr lang="en-US" sz="2000" b="1" dirty="0" smtClean="0"/>
              <a:t>Leader</a:t>
            </a:r>
            <a:endParaRPr lang="el-GR" sz="2000" b="1" dirty="0" smtClean="0"/>
          </a:p>
          <a:p>
            <a:pPr>
              <a:spcBef>
                <a:spcPts val="1000"/>
              </a:spcBef>
            </a:pPr>
            <a:r>
              <a:rPr lang="el-GR" sz="2000" b="1" dirty="0" smtClean="0"/>
              <a:t>Στερεά και Υγρά Απόβλητα</a:t>
            </a:r>
          </a:p>
          <a:p>
            <a:pPr>
              <a:spcBef>
                <a:spcPts val="1000"/>
              </a:spcBef>
            </a:pPr>
            <a:r>
              <a:rPr lang="el-GR" sz="2000" b="1" dirty="0" smtClean="0"/>
              <a:t>Ενεργειακή Απόδοση</a:t>
            </a:r>
          </a:p>
          <a:p>
            <a:pPr>
              <a:spcBef>
                <a:spcPts val="1000"/>
              </a:spcBef>
            </a:pPr>
            <a:r>
              <a:rPr lang="el-GR" sz="2000" b="1" dirty="0" smtClean="0"/>
              <a:t>Ηλεκτρονική Διακυβέρνηση </a:t>
            </a:r>
          </a:p>
          <a:p>
            <a:pPr>
              <a:spcBef>
                <a:spcPts val="1000"/>
              </a:spcBef>
            </a:pPr>
            <a:r>
              <a:rPr lang="el-GR" sz="2000" b="1" dirty="0" smtClean="0"/>
              <a:t>Ανακύκλωση </a:t>
            </a:r>
            <a:endParaRPr lang="en-US" sz="2000" b="1" dirty="0" smtClean="0"/>
          </a:p>
          <a:p>
            <a:pPr>
              <a:spcBef>
                <a:spcPts val="1000"/>
              </a:spcBef>
            </a:pPr>
            <a:r>
              <a:rPr lang="el-GR" sz="2000" b="1" dirty="0" smtClean="0"/>
              <a:t>Τουριστικές Υποδομές</a:t>
            </a:r>
          </a:p>
          <a:p>
            <a:pPr>
              <a:spcBef>
                <a:spcPts val="1000"/>
              </a:spcBef>
            </a:pPr>
            <a:r>
              <a:rPr lang="el-GR" sz="2000" b="1" dirty="0" smtClean="0"/>
              <a:t>Συνεργασίες στα πλαίσια της Ευρωπαϊκής Εδαφικής Συνεργασίας </a:t>
            </a:r>
          </a:p>
          <a:p>
            <a:pPr>
              <a:spcBef>
                <a:spcPts val="1000"/>
              </a:spcBef>
            </a:pPr>
            <a:r>
              <a:rPr lang="el-GR" sz="2000" b="1" dirty="0" smtClean="0"/>
              <a:t>Δάνεια με ευνοϊκούς όρους</a:t>
            </a:r>
            <a:endParaRPr lang="el-GR" sz="2000" b="1" u="sng" dirty="0" smtClean="0"/>
          </a:p>
          <a:p>
            <a:endParaRPr lang="el-GR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dirty="0" smtClean="0">
                <a:solidFill>
                  <a:prstClr val="black"/>
                </a:solidFill>
                <a:cs typeface="Arial" charset="0"/>
              </a:rPr>
              <a:t>Ευρωπαϊκά Διαρθρωτικά και Επενδυτικά Ταμεία 2014-2020</a:t>
            </a:r>
            <a:r>
              <a:rPr lang="en-US" sz="2800" b="1" dirty="0" smtClean="0">
                <a:solidFill>
                  <a:prstClr val="black"/>
                </a:solidFill>
                <a:cs typeface="Arial" charset="0"/>
              </a:rPr>
              <a:t/>
            </a:r>
            <a:br>
              <a:rPr lang="en-US" sz="2800" b="1" dirty="0" smtClean="0">
                <a:solidFill>
                  <a:prstClr val="black"/>
                </a:solidFill>
                <a:cs typeface="Arial" charset="0"/>
              </a:rPr>
            </a:br>
            <a:r>
              <a:rPr lang="el-GR" sz="2800" b="1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l-GR" sz="2800" b="1" dirty="0" smtClean="0"/>
              <a:t>Τι υπάρχει για «μένα»; (2)</a:t>
            </a:r>
            <a:endParaRPr lang="el-GR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692"/>
            <a:ext cx="8229600" cy="483568"/>
          </a:xfrm>
        </p:spPr>
        <p:txBody>
          <a:bodyPr/>
          <a:lstStyle/>
          <a:p>
            <a:r>
              <a:rPr lang="el-GR" sz="2600" b="1" dirty="0" smtClean="0"/>
              <a:t>Τι υπάρχει για «μένα»; </a:t>
            </a:r>
            <a:r>
              <a:rPr lang="en-US" sz="2600" b="1" dirty="0" smtClean="0"/>
              <a:t>(</a:t>
            </a:r>
            <a:r>
              <a:rPr lang="el-GR" sz="2600" b="1" dirty="0" smtClean="0"/>
              <a:t>3)</a:t>
            </a:r>
            <a:endParaRPr lang="el-GR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037"/>
            <a:ext cx="8229600" cy="4838935"/>
          </a:xfrm>
        </p:spPr>
        <p:txBody>
          <a:bodyPr/>
          <a:lstStyle/>
          <a:p>
            <a:pPr marL="0" indent="0">
              <a:spcBef>
                <a:spcPts val="1000"/>
              </a:spcBef>
              <a:buNone/>
            </a:pPr>
            <a:r>
              <a:rPr lang="el-GR" sz="2200" b="1" u="sng" dirty="0" smtClean="0"/>
              <a:t>Άτομα:</a:t>
            </a:r>
          </a:p>
          <a:p>
            <a:pPr>
              <a:spcBef>
                <a:spcPts val="1000"/>
              </a:spcBef>
            </a:pPr>
            <a:r>
              <a:rPr lang="el-GR" sz="2200" b="1" dirty="0" smtClean="0"/>
              <a:t>Επιδότηση για κατάρτιση , απασχόληση-  νέοι- απόκτηση επαγγελματικής πείρας </a:t>
            </a:r>
            <a:r>
              <a:rPr lang="el-GR" sz="2000" b="1" dirty="0" smtClean="0"/>
              <a:t>(περίοδος 2007-2013</a:t>
            </a:r>
            <a:r>
              <a:rPr lang="en-US" sz="2000" b="1" dirty="0" smtClean="0"/>
              <a:t>:</a:t>
            </a:r>
            <a:r>
              <a:rPr lang="el-GR" sz="2000" b="1" dirty="0" smtClean="0"/>
              <a:t>Σχέδιο Χορηγιών για Ένταξη στην Απασχόληση με Ευέλικτες Ρυθμίσεις)</a:t>
            </a:r>
          </a:p>
          <a:p>
            <a:pPr>
              <a:spcBef>
                <a:spcPts val="1000"/>
              </a:spcBef>
            </a:pPr>
            <a:r>
              <a:rPr lang="el-GR" sz="2400" b="1" dirty="0" smtClean="0"/>
              <a:t> </a:t>
            </a:r>
            <a:r>
              <a:rPr lang="el-GR" sz="2200" b="1" dirty="0" smtClean="0"/>
              <a:t>Παιδεία- Μετά -</a:t>
            </a:r>
            <a:r>
              <a:rPr lang="el-GR" sz="2200" b="1" dirty="0" err="1" smtClean="0"/>
              <a:t>λυκειακή</a:t>
            </a:r>
            <a:r>
              <a:rPr lang="el-GR" sz="2200" b="1" dirty="0" smtClean="0"/>
              <a:t> εκπαίδευση</a:t>
            </a:r>
          </a:p>
          <a:p>
            <a:pPr>
              <a:spcBef>
                <a:spcPts val="1000"/>
              </a:spcBef>
            </a:pPr>
            <a:r>
              <a:rPr lang="el-GR" sz="2200" b="1" dirty="0" smtClean="0"/>
              <a:t>Ευάλωτες Κοινωνικές Ομάδες </a:t>
            </a:r>
            <a:r>
              <a:rPr lang="en-US" sz="2000" b="1" dirty="0" smtClean="0"/>
              <a:t>(</a:t>
            </a:r>
            <a:r>
              <a:rPr lang="el-GR" sz="2000" b="1" dirty="0" smtClean="0"/>
              <a:t>περίοδος 2007-2013</a:t>
            </a:r>
            <a:r>
              <a:rPr lang="en-US" sz="2000" b="1" dirty="0" smtClean="0"/>
              <a:t>: </a:t>
            </a:r>
            <a:r>
              <a:rPr lang="el-GR" sz="2000" b="1" dirty="0" smtClean="0"/>
              <a:t>Κίνητρα για </a:t>
            </a:r>
            <a:r>
              <a:rPr lang="el-GR" sz="2000" b="1" dirty="0" err="1" smtClean="0"/>
              <a:t>Εργοδότηση</a:t>
            </a:r>
            <a:r>
              <a:rPr lang="el-GR" sz="2000" b="1" dirty="0" smtClean="0"/>
              <a:t> Ατόμων που ανήκουν στις Ευπαθείς Κοινωνικά Ομάδες του Πληθυσμού)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l-GR" sz="2400" b="1" dirty="0" smtClean="0"/>
              <a:t> </a:t>
            </a:r>
            <a:r>
              <a:rPr lang="el-GR" sz="2200" b="1" u="sng" dirty="0" smtClean="0"/>
              <a:t>Μη Κερδοσκοπικοί Οργανισμοί</a:t>
            </a:r>
            <a:r>
              <a:rPr lang="el-GR" sz="2200" b="1" dirty="0" smtClean="0"/>
              <a:t>:</a:t>
            </a:r>
          </a:p>
          <a:p>
            <a:pPr>
              <a:spcBef>
                <a:spcPts val="1000"/>
              </a:spcBef>
            </a:pPr>
            <a:r>
              <a:rPr lang="el-GR" sz="2200" b="1" dirty="0" smtClean="0"/>
              <a:t>Κοινωνικές Επιχειρήσεις</a:t>
            </a:r>
          </a:p>
          <a:p>
            <a:pPr>
              <a:spcBef>
                <a:spcPts val="1000"/>
              </a:spcBef>
            </a:pPr>
            <a:r>
              <a:rPr lang="el-GR" sz="2200" b="1" dirty="0" smtClean="0"/>
              <a:t>Συνεργασία με το Δημόσιο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l-GR" sz="2200" b="1" u="sng" dirty="0" smtClean="0"/>
              <a:t>Νοικοκυριά:</a:t>
            </a:r>
          </a:p>
          <a:p>
            <a:pPr marL="0" indent="0">
              <a:spcBef>
                <a:spcPts val="1000"/>
              </a:spcBef>
            </a:pPr>
            <a:r>
              <a:rPr lang="el-GR" sz="2200" b="1" dirty="0" smtClean="0"/>
              <a:t>Ενεργειακή απόδοση στα σπίτια</a:t>
            </a:r>
            <a:r>
              <a:rPr lang="el-GR" sz="2200" b="1" u="sng" dirty="0" smtClean="0"/>
              <a:t> 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2692</TotalTime>
  <Words>1507</Words>
  <Application>Microsoft Office PowerPoint</Application>
  <PresentationFormat>On-screen Show (4:3)</PresentationFormat>
  <Paragraphs>356</Paragraphs>
  <Slides>32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Slide 1</vt:lpstr>
      <vt:lpstr>Δομή Παρουσίασης  </vt:lpstr>
      <vt:lpstr>Ταμεία της ΕΕ  Vs “Ανταγωνιστικά  Προγράμματα» της ΕΕ</vt:lpstr>
      <vt:lpstr>Slide 4</vt:lpstr>
      <vt:lpstr>Κονδύλια για την Κύπρο από την ΕΕ, 2014-2020  </vt:lpstr>
      <vt:lpstr>Ευρωπαϊκά Διαρθρωτικά και Επενδυτικά Ταμεία 2014-2020  Τι υπάρχει για «μένα»; (1)</vt:lpstr>
      <vt:lpstr>Ευρωπαϊκά Διαρθρωτικά και Επενδυτικά Ταμεία 2014-2020  Τι υπάρχει για «μένα»; (1)</vt:lpstr>
      <vt:lpstr>Ευρωπαϊκά Διαρθρωτικά και Επενδυτικά Ταμεία 2014-2020  Τι υπάρχει για «μένα»; (2)</vt:lpstr>
      <vt:lpstr>Τι υπάρχει για «μένα»; (3)</vt:lpstr>
      <vt:lpstr>Ευρωπαϊκά Διαρθρωτικά και Επενδυτικά Ταμεία 2014-2020  Πως Πληροφορούμαι ;</vt:lpstr>
      <vt:lpstr>Slide 11</vt:lpstr>
      <vt:lpstr>Ανταγωνιστικά Προγράμματα της ΕΕ Βασικοί Παράμετροι </vt:lpstr>
      <vt:lpstr>Ανταγωνιστικά Προγράμματα ΕΕ, 2014-2020</vt:lpstr>
      <vt:lpstr>Εθνικά Σημεία Επαφής σημαντικότερων Ανταγωνιστικών  Προγραμμάτων</vt:lpstr>
      <vt:lpstr>Εθνικά Σημεία Επαφής σημαντικότερων Ανταγωνιστικών  Προγραμμάτων (Συνέχεια)</vt:lpstr>
      <vt:lpstr>Ανταγωνιστικά Προγράμματα: Πραγματική Απορρόφηση πόρων από Κύπρο, 2007-2013</vt:lpstr>
      <vt:lpstr>Αποτελεσματική Αξιοποίηση των Ανταγωνιστικών Προγραμμάτων της ΕΕ Ενέργειες- Μέτρα   </vt:lpstr>
      <vt:lpstr>Slide 18</vt:lpstr>
      <vt:lpstr>Slide 19</vt:lpstr>
      <vt:lpstr>Πληροφορίες Πύλης Ενημέρωσης 4 κατηγορίες Χρηματοδοτικών Προγραμμάτων:</vt:lpstr>
      <vt:lpstr>www.fundingprogrammesportal.gov.cy</vt:lpstr>
      <vt:lpstr>Πληροφορίες Πύλης</vt:lpstr>
      <vt:lpstr>Κατηγορίες Προγραμμάτων: </vt:lpstr>
      <vt:lpstr>Κατηγορίες Προγραμμάτων:</vt:lpstr>
      <vt:lpstr>Κατηγορίες Προγραμμάτων:</vt:lpstr>
      <vt:lpstr>Διευκολύνσεις/Υπηρεσίες Πύλης</vt:lpstr>
      <vt:lpstr>Προσκλήσεις καταχωρημένες στην Πύλη (21/01/2015)</vt:lpstr>
      <vt:lpstr>Προσκλήσεις καταχωρημένες στην Πύλη (21/01/2014)  - συνέχεια</vt:lpstr>
      <vt:lpstr>Έρευνα ανά ‘’Πρόγραμμα’’ με θεματική κατηγορία ‘’Νεολαία’’</vt:lpstr>
      <vt:lpstr>Συνεχής Αναβάθμιση της Πύλης </vt:lpstr>
      <vt:lpstr>Και τώρα η δική σας σειρά …….</vt:lpstr>
      <vt:lpstr>Slide 32</vt:lpstr>
    </vt:vector>
  </TitlesOfParts>
  <Company>gfghffnbn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..... .</dc:creator>
  <cp:lastModifiedBy>k.kkeli</cp:lastModifiedBy>
  <cp:revision>292</cp:revision>
  <cp:lastPrinted>2014-05-20T14:41:40Z</cp:lastPrinted>
  <dcterms:created xsi:type="dcterms:W3CDTF">2014-05-15T08:08:09Z</dcterms:created>
  <dcterms:modified xsi:type="dcterms:W3CDTF">2015-01-21T09:11:44Z</dcterms:modified>
</cp:coreProperties>
</file>